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3" r:id="rId1"/>
  </p:sldMasterIdLst>
  <p:notesMasterIdLst>
    <p:notesMasterId r:id="rId22"/>
  </p:notesMasterIdLst>
  <p:handoutMasterIdLst>
    <p:handoutMasterId r:id="rId23"/>
  </p:handoutMasterIdLst>
  <p:sldIdLst>
    <p:sldId id="256" r:id="rId2"/>
    <p:sldId id="323" r:id="rId3"/>
    <p:sldId id="360" r:id="rId4"/>
    <p:sldId id="345" r:id="rId5"/>
    <p:sldId id="366" r:id="rId6"/>
    <p:sldId id="300" r:id="rId7"/>
    <p:sldId id="378" r:id="rId8"/>
    <p:sldId id="361" r:id="rId9"/>
    <p:sldId id="301" r:id="rId10"/>
    <p:sldId id="295" r:id="rId11"/>
    <p:sldId id="304" r:id="rId12"/>
    <p:sldId id="335" r:id="rId13"/>
    <p:sldId id="344" r:id="rId14"/>
    <p:sldId id="307" r:id="rId15"/>
    <p:sldId id="407" r:id="rId16"/>
    <p:sldId id="408" r:id="rId17"/>
    <p:sldId id="409" r:id="rId18"/>
    <p:sldId id="410" r:id="rId19"/>
    <p:sldId id="411" r:id="rId20"/>
    <p:sldId id="334" r:id="rId21"/>
  </p:sldIdLst>
  <p:sldSz cx="9144000" cy="6858000" type="screen4x3"/>
  <p:notesSz cx="7010400" cy="9296400"/>
  <p:defaultTextStyle>
    <a:defPPr>
      <a:defRPr lang="en-US"/>
    </a:defPPr>
    <a:lvl1pPr algn="l" rtl="0" eaLnBrk="0" fontAlgn="base" hangingPunct="0">
      <a:spcBef>
        <a:spcPct val="0"/>
      </a:spcBef>
      <a:spcAft>
        <a:spcPct val="0"/>
      </a:spcAft>
      <a:defRPr u="sng"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u="sng"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u="sng"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u="sng"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u="sng"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u="sng"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u="sng"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u="sng"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u="sng"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35" autoAdjust="0"/>
    <p:restoredTop sz="88869" autoAdjust="0"/>
  </p:normalViewPr>
  <p:slideViewPr>
    <p:cSldViewPr>
      <p:cViewPr varScale="1">
        <p:scale>
          <a:sx n="76" d="100"/>
          <a:sy n="76" d="100"/>
        </p:scale>
        <p:origin x="1406"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37735" cy="464503"/>
          </a:xfrm>
          <a:prstGeom prst="rect">
            <a:avLst/>
          </a:prstGeom>
          <a:noFill/>
          <a:ln w="9525">
            <a:noFill/>
            <a:miter lim="800000"/>
            <a:headEnd/>
            <a:tailEnd/>
          </a:ln>
          <a:effectLst/>
        </p:spPr>
        <p:txBody>
          <a:bodyPr vert="horz" wrap="square" lIns="92106" tIns="46053" rIns="92106" bIns="46053" numCol="1" anchor="t" anchorCtr="0" compatLnSpc="1">
            <a:prstTxWarp prst="textNoShape">
              <a:avLst/>
            </a:prstTxWarp>
          </a:bodyPr>
          <a:lstStyle>
            <a:lvl1pPr eaLnBrk="1" hangingPunct="1">
              <a:defRPr sz="1200" u="none">
                <a:latin typeface="Arial" charset="0"/>
                <a:cs typeface="+mn-cs"/>
              </a:defRPr>
            </a:lvl1pPr>
          </a:lstStyle>
          <a:p>
            <a:pPr>
              <a:defRPr/>
            </a:pPr>
            <a:endParaRPr lang="en-US"/>
          </a:p>
        </p:txBody>
      </p:sp>
      <p:sp>
        <p:nvSpPr>
          <p:cNvPr id="25603" name="Rectangle 3"/>
          <p:cNvSpPr>
            <a:spLocks noGrp="1" noChangeArrowheads="1"/>
          </p:cNvSpPr>
          <p:nvPr>
            <p:ph type="dt" sz="quarter" idx="1"/>
          </p:nvPr>
        </p:nvSpPr>
        <p:spPr bwMode="auto">
          <a:xfrm>
            <a:off x="3971082" y="1"/>
            <a:ext cx="3037735" cy="464503"/>
          </a:xfrm>
          <a:prstGeom prst="rect">
            <a:avLst/>
          </a:prstGeom>
          <a:noFill/>
          <a:ln w="9525">
            <a:noFill/>
            <a:miter lim="800000"/>
            <a:headEnd/>
            <a:tailEnd/>
          </a:ln>
          <a:effectLst/>
        </p:spPr>
        <p:txBody>
          <a:bodyPr vert="horz" wrap="square" lIns="92106" tIns="46053" rIns="92106" bIns="46053" numCol="1" anchor="t" anchorCtr="0" compatLnSpc="1">
            <a:prstTxWarp prst="textNoShape">
              <a:avLst/>
            </a:prstTxWarp>
          </a:bodyPr>
          <a:lstStyle>
            <a:lvl1pPr algn="r" eaLnBrk="1" hangingPunct="1">
              <a:defRPr sz="1200" u="none">
                <a:latin typeface="Arial" charset="0"/>
                <a:cs typeface="+mn-cs"/>
              </a:defRPr>
            </a:lvl1pPr>
          </a:lstStyle>
          <a:p>
            <a:pPr>
              <a:defRPr/>
            </a:pPr>
            <a:endParaRPr lang="en-US"/>
          </a:p>
        </p:txBody>
      </p:sp>
      <p:sp>
        <p:nvSpPr>
          <p:cNvPr id="25604" name="Rectangle 4"/>
          <p:cNvSpPr>
            <a:spLocks noGrp="1" noChangeArrowheads="1"/>
          </p:cNvSpPr>
          <p:nvPr>
            <p:ph type="ftr" sz="quarter" idx="2"/>
          </p:nvPr>
        </p:nvSpPr>
        <p:spPr bwMode="auto">
          <a:xfrm>
            <a:off x="0" y="8830312"/>
            <a:ext cx="3037735" cy="464503"/>
          </a:xfrm>
          <a:prstGeom prst="rect">
            <a:avLst/>
          </a:prstGeom>
          <a:noFill/>
          <a:ln w="9525">
            <a:noFill/>
            <a:miter lim="800000"/>
            <a:headEnd/>
            <a:tailEnd/>
          </a:ln>
          <a:effectLst/>
        </p:spPr>
        <p:txBody>
          <a:bodyPr vert="horz" wrap="square" lIns="92106" tIns="46053" rIns="92106" bIns="46053" numCol="1" anchor="b" anchorCtr="0" compatLnSpc="1">
            <a:prstTxWarp prst="textNoShape">
              <a:avLst/>
            </a:prstTxWarp>
          </a:bodyPr>
          <a:lstStyle>
            <a:lvl1pPr eaLnBrk="1" hangingPunct="1">
              <a:defRPr sz="1200" u="none">
                <a:latin typeface="Arial" charset="0"/>
                <a:cs typeface="+mn-cs"/>
              </a:defRPr>
            </a:lvl1pPr>
          </a:lstStyle>
          <a:p>
            <a:pPr>
              <a:defRPr/>
            </a:pPr>
            <a:endParaRPr lang="en-US"/>
          </a:p>
        </p:txBody>
      </p:sp>
      <p:sp>
        <p:nvSpPr>
          <p:cNvPr id="25605" name="Rectangle 5"/>
          <p:cNvSpPr>
            <a:spLocks noGrp="1" noChangeArrowheads="1"/>
          </p:cNvSpPr>
          <p:nvPr>
            <p:ph type="sldNum" sz="quarter" idx="3"/>
          </p:nvPr>
        </p:nvSpPr>
        <p:spPr bwMode="auto">
          <a:xfrm>
            <a:off x="3971082" y="8830312"/>
            <a:ext cx="3037735" cy="464503"/>
          </a:xfrm>
          <a:prstGeom prst="rect">
            <a:avLst/>
          </a:prstGeom>
          <a:noFill/>
          <a:ln w="9525">
            <a:noFill/>
            <a:miter lim="800000"/>
            <a:headEnd/>
            <a:tailEnd/>
          </a:ln>
          <a:effectLst/>
        </p:spPr>
        <p:txBody>
          <a:bodyPr vert="horz" wrap="square" lIns="92106" tIns="46053" rIns="92106" bIns="46053" numCol="1" anchor="b" anchorCtr="0" compatLnSpc="1">
            <a:prstTxWarp prst="textNoShape">
              <a:avLst/>
            </a:prstTxWarp>
          </a:bodyPr>
          <a:lstStyle>
            <a:lvl1pPr algn="r" eaLnBrk="1" hangingPunct="1">
              <a:defRPr sz="1200" u="none">
                <a:latin typeface="Arial" panose="020B0604020202020204" pitchFamily="34" charset="0"/>
              </a:defRPr>
            </a:lvl1pPr>
          </a:lstStyle>
          <a:p>
            <a:pPr>
              <a:defRPr/>
            </a:pPr>
            <a:fld id="{6EA554F9-ACDD-4FB6-886E-8735E9A329C9}" type="slidenum">
              <a:rPr lang="en-US" altLang="en-US"/>
              <a:pPr>
                <a:defRPr/>
              </a:pPr>
              <a:t>‹#›</a:t>
            </a:fld>
            <a:endParaRPr lang="en-US" altLang="en-US"/>
          </a:p>
        </p:txBody>
      </p:sp>
    </p:spTree>
    <p:extLst>
      <p:ext uri="{BB962C8B-B14F-4D97-AF65-F5344CB8AC3E}">
        <p14:creationId xmlns:p14="http://schemas.microsoft.com/office/powerpoint/2010/main" val="2801215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3037735" cy="464503"/>
          </a:xfrm>
          <a:prstGeom prst="rect">
            <a:avLst/>
          </a:prstGeom>
          <a:noFill/>
          <a:ln w="9525">
            <a:noFill/>
            <a:miter lim="800000"/>
            <a:headEnd/>
            <a:tailEnd/>
          </a:ln>
          <a:effectLst/>
        </p:spPr>
        <p:txBody>
          <a:bodyPr vert="horz" wrap="square" lIns="92106" tIns="46053" rIns="92106" bIns="46053" numCol="1" anchor="t" anchorCtr="0" compatLnSpc="1">
            <a:prstTxWarp prst="textNoShape">
              <a:avLst/>
            </a:prstTxWarp>
          </a:bodyPr>
          <a:lstStyle>
            <a:lvl1pPr eaLnBrk="1" hangingPunct="1">
              <a:defRPr sz="1200" u="none">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082" y="1"/>
            <a:ext cx="3037735" cy="464503"/>
          </a:xfrm>
          <a:prstGeom prst="rect">
            <a:avLst/>
          </a:prstGeom>
          <a:noFill/>
          <a:ln w="9525">
            <a:noFill/>
            <a:miter lim="800000"/>
            <a:headEnd/>
            <a:tailEnd/>
          </a:ln>
          <a:effectLst/>
        </p:spPr>
        <p:txBody>
          <a:bodyPr vert="horz" wrap="square" lIns="92106" tIns="46053" rIns="92106" bIns="46053" numCol="1" anchor="t" anchorCtr="0" compatLnSpc="1">
            <a:prstTxWarp prst="textNoShape">
              <a:avLst/>
            </a:prstTxWarp>
          </a:bodyPr>
          <a:lstStyle>
            <a:lvl1pPr algn="r" eaLnBrk="1" hangingPunct="1">
              <a:defRPr sz="1200" u="none">
                <a:latin typeface="Arial" charset="0"/>
                <a:cs typeface="+mn-cs"/>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1992" y="4416742"/>
            <a:ext cx="5606419" cy="4183697"/>
          </a:xfrm>
          <a:prstGeom prst="rect">
            <a:avLst/>
          </a:prstGeom>
          <a:noFill/>
          <a:ln w="9525">
            <a:noFill/>
            <a:miter lim="800000"/>
            <a:headEnd/>
            <a:tailEnd/>
          </a:ln>
          <a:effectLst/>
        </p:spPr>
        <p:txBody>
          <a:bodyPr vert="horz" wrap="square" lIns="92106" tIns="46053" rIns="92106" bIns="4605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0312"/>
            <a:ext cx="3037735" cy="464503"/>
          </a:xfrm>
          <a:prstGeom prst="rect">
            <a:avLst/>
          </a:prstGeom>
          <a:noFill/>
          <a:ln w="9525">
            <a:noFill/>
            <a:miter lim="800000"/>
            <a:headEnd/>
            <a:tailEnd/>
          </a:ln>
          <a:effectLst/>
        </p:spPr>
        <p:txBody>
          <a:bodyPr vert="horz" wrap="square" lIns="92106" tIns="46053" rIns="92106" bIns="46053" numCol="1" anchor="b" anchorCtr="0" compatLnSpc="1">
            <a:prstTxWarp prst="textNoShape">
              <a:avLst/>
            </a:prstTxWarp>
          </a:bodyPr>
          <a:lstStyle>
            <a:lvl1pPr eaLnBrk="1" hangingPunct="1">
              <a:defRPr sz="1200" u="none">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082" y="8830312"/>
            <a:ext cx="3037735" cy="464503"/>
          </a:xfrm>
          <a:prstGeom prst="rect">
            <a:avLst/>
          </a:prstGeom>
          <a:noFill/>
          <a:ln w="9525">
            <a:noFill/>
            <a:miter lim="800000"/>
            <a:headEnd/>
            <a:tailEnd/>
          </a:ln>
          <a:effectLst/>
        </p:spPr>
        <p:txBody>
          <a:bodyPr vert="horz" wrap="square" lIns="92106" tIns="46053" rIns="92106" bIns="46053" numCol="1" anchor="b" anchorCtr="0" compatLnSpc="1">
            <a:prstTxWarp prst="textNoShape">
              <a:avLst/>
            </a:prstTxWarp>
          </a:bodyPr>
          <a:lstStyle>
            <a:lvl1pPr algn="r" eaLnBrk="1" hangingPunct="1">
              <a:defRPr sz="1200" u="none">
                <a:latin typeface="Arial" panose="020B0604020202020204" pitchFamily="34" charset="0"/>
              </a:defRPr>
            </a:lvl1pPr>
          </a:lstStyle>
          <a:p>
            <a:pPr>
              <a:defRPr/>
            </a:pPr>
            <a:fld id="{23FD5A04-DE13-4B75-BC35-95A4CCF36DF5}" type="slidenum">
              <a:rPr lang="en-US" altLang="en-US"/>
              <a:pPr>
                <a:defRPr/>
              </a:pPr>
              <a:t>‹#›</a:t>
            </a:fld>
            <a:endParaRPr lang="en-US" altLang="en-US"/>
          </a:p>
        </p:txBody>
      </p:sp>
    </p:spTree>
    <p:extLst>
      <p:ext uri="{BB962C8B-B14F-4D97-AF65-F5344CB8AC3E}">
        <p14:creationId xmlns:p14="http://schemas.microsoft.com/office/powerpoint/2010/main" val="33041131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1711" indent="-285274">
              <a:spcBef>
                <a:spcPct val="30000"/>
              </a:spcBef>
              <a:defRPr sz="1200">
                <a:solidFill>
                  <a:schemeClr val="tx1"/>
                </a:solidFill>
                <a:latin typeface="Arial" panose="020B0604020202020204" pitchFamily="34" charset="0"/>
                <a:cs typeface="Arial" panose="020B0604020202020204" pitchFamily="34" charset="0"/>
              </a:defRPr>
            </a:lvl2pPr>
            <a:lvl3pPr marL="1141095" indent="-228219">
              <a:spcBef>
                <a:spcPct val="30000"/>
              </a:spcBef>
              <a:defRPr sz="1200">
                <a:solidFill>
                  <a:schemeClr val="tx1"/>
                </a:solidFill>
                <a:latin typeface="Arial" panose="020B0604020202020204" pitchFamily="34" charset="0"/>
                <a:cs typeface="Arial" panose="020B0604020202020204" pitchFamily="34" charset="0"/>
              </a:defRPr>
            </a:lvl3pPr>
            <a:lvl4pPr marL="1597533" indent="-228219">
              <a:spcBef>
                <a:spcPct val="30000"/>
              </a:spcBef>
              <a:defRPr sz="1200">
                <a:solidFill>
                  <a:schemeClr val="tx1"/>
                </a:solidFill>
                <a:latin typeface="Arial" panose="020B0604020202020204" pitchFamily="34" charset="0"/>
                <a:cs typeface="Arial" panose="020B0604020202020204" pitchFamily="34" charset="0"/>
              </a:defRPr>
            </a:lvl4pPr>
            <a:lvl5pPr marL="2053971" indent="-228219">
              <a:spcBef>
                <a:spcPct val="30000"/>
              </a:spcBef>
              <a:defRPr sz="1200">
                <a:solidFill>
                  <a:schemeClr val="tx1"/>
                </a:solidFill>
                <a:latin typeface="Arial" panose="020B0604020202020204" pitchFamily="34" charset="0"/>
                <a:cs typeface="Arial" panose="020B0604020202020204" pitchFamily="34" charset="0"/>
              </a:defRPr>
            </a:lvl5pPr>
            <a:lvl6pPr marL="2510410"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6847"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3285"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723"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725E9EE-347B-43C1-AD13-466D37511FFD}" type="slidenum">
              <a:rPr lang="en-US" altLang="en-US" smtClean="0"/>
              <a:pPr>
                <a:spcBef>
                  <a:spcPct val="0"/>
                </a:spcBef>
              </a:pPr>
              <a:t>1</a:t>
            </a:fld>
            <a:endParaRPr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7657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1711" indent="-285274">
              <a:spcBef>
                <a:spcPct val="30000"/>
              </a:spcBef>
              <a:defRPr sz="1200">
                <a:solidFill>
                  <a:schemeClr val="tx1"/>
                </a:solidFill>
                <a:latin typeface="Arial" panose="020B0604020202020204" pitchFamily="34" charset="0"/>
                <a:cs typeface="Arial" panose="020B0604020202020204" pitchFamily="34" charset="0"/>
              </a:defRPr>
            </a:lvl2pPr>
            <a:lvl3pPr marL="1141095" indent="-228219">
              <a:spcBef>
                <a:spcPct val="30000"/>
              </a:spcBef>
              <a:defRPr sz="1200">
                <a:solidFill>
                  <a:schemeClr val="tx1"/>
                </a:solidFill>
                <a:latin typeface="Arial" panose="020B0604020202020204" pitchFamily="34" charset="0"/>
                <a:cs typeface="Arial" panose="020B0604020202020204" pitchFamily="34" charset="0"/>
              </a:defRPr>
            </a:lvl3pPr>
            <a:lvl4pPr marL="1597533" indent="-228219">
              <a:spcBef>
                <a:spcPct val="30000"/>
              </a:spcBef>
              <a:defRPr sz="1200">
                <a:solidFill>
                  <a:schemeClr val="tx1"/>
                </a:solidFill>
                <a:latin typeface="Arial" panose="020B0604020202020204" pitchFamily="34" charset="0"/>
                <a:cs typeface="Arial" panose="020B0604020202020204" pitchFamily="34" charset="0"/>
              </a:defRPr>
            </a:lvl4pPr>
            <a:lvl5pPr marL="2053971" indent="-228219">
              <a:spcBef>
                <a:spcPct val="30000"/>
              </a:spcBef>
              <a:defRPr sz="1200">
                <a:solidFill>
                  <a:schemeClr val="tx1"/>
                </a:solidFill>
                <a:latin typeface="Arial" panose="020B0604020202020204" pitchFamily="34" charset="0"/>
                <a:cs typeface="Arial" panose="020B0604020202020204" pitchFamily="34" charset="0"/>
              </a:defRPr>
            </a:lvl5pPr>
            <a:lvl6pPr marL="2510410"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6847"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3285"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723"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603938A-87B4-45AE-A39C-FAADC944D3ED}" type="slidenum">
              <a:rPr lang="en-US" altLang="en-US" smtClean="0"/>
              <a:pPr>
                <a:spcBef>
                  <a:spcPct val="0"/>
                </a:spcBef>
              </a:pPr>
              <a:t>6</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7757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1711" indent="-285274">
              <a:spcBef>
                <a:spcPct val="30000"/>
              </a:spcBef>
              <a:defRPr sz="1200">
                <a:solidFill>
                  <a:schemeClr val="tx1"/>
                </a:solidFill>
                <a:latin typeface="Arial" panose="020B0604020202020204" pitchFamily="34" charset="0"/>
                <a:cs typeface="Arial" panose="020B0604020202020204" pitchFamily="34" charset="0"/>
              </a:defRPr>
            </a:lvl2pPr>
            <a:lvl3pPr marL="1141095" indent="-228219">
              <a:spcBef>
                <a:spcPct val="30000"/>
              </a:spcBef>
              <a:defRPr sz="1200">
                <a:solidFill>
                  <a:schemeClr val="tx1"/>
                </a:solidFill>
                <a:latin typeface="Arial" panose="020B0604020202020204" pitchFamily="34" charset="0"/>
                <a:cs typeface="Arial" panose="020B0604020202020204" pitchFamily="34" charset="0"/>
              </a:defRPr>
            </a:lvl3pPr>
            <a:lvl4pPr marL="1597533" indent="-228219">
              <a:spcBef>
                <a:spcPct val="30000"/>
              </a:spcBef>
              <a:defRPr sz="1200">
                <a:solidFill>
                  <a:schemeClr val="tx1"/>
                </a:solidFill>
                <a:latin typeface="Arial" panose="020B0604020202020204" pitchFamily="34" charset="0"/>
                <a:cs typeface="Arial" panose="020B0604020202020204" pitchFamily="34" charset="0"/>
              </a:defRPr>
            </a:lvl4pPr>
            <a:lvl5pPr marL="2053971" indent="-228219">
              <a:spcBef>
                <a:spcPct val="30000"/>
              </a:spcBef>
              <a:defRPr sz="1200">
                <a:solidFill>
                  <a:schemeClr val="tx1"/>
                </a:solidFill>
                <a:latin typeface="Arial" panose="020B0604020202020204" pitchFamily="34" charset="0"/>
                <a:cs typeface="Arial" panose="020B0604020202020204" pitchFamily="34" charset="0"/>
              </a:defRPr>
            </a:lvl5pPr>
            <a:lvl6pPr marL="2510410"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6847"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3285"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723"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76702D3-8C02-474C-9055-B57DF1D2BC4C}" type="slidenum">
              <a:rPr lang="en-US" altLang="en-US" smtClean="0"/>
              <a:pPr>
                <a:spcBef>
                  <a:spcPct val="0"/>
                </a:spcBef>
              </a:pPr>
              <a:t>9</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4883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1711" indent="-285274">
              <a:spcBef>
                <a:spcPct val="30000"/>
              </a:spcBef>
              <a:defRPr sz="1200">
                <a:solidFill>
                  <a:schemeClr val="tx1"/>
                </a:solidFill>
                <a:latin typeface="Arial" panose="020B0604020202020204" pitchFamily="34" charset="0"/>
                <a:cs typeface="Arial" panose="020B0604020202020204" pitchFamily="34" charset="0"/>
              </a:defRPr>
            </a:lvl2pPr>
            <a:lvl3pPr marL="1141095" indent="-228219">
              <a:spcBef>
                <a:spcPct val="30000"/>
              </a:spcBef>
              <a:defRPr sz="1200">
                <a:solidFill>
                  <a:schemeClr val="tx1"/>
                </a:solidFill>
                <a:latin typeface="Arial" panose="020B0604020202020204" pitchFamily="34" charset="0"/>
                <a:cs typeface="Arial" panose="020B0604020202020204" pitchFamily="34" charset="0"/>
              </a:defRPr>
            </a:lvl3pPr>
            <a:lvl4pPr marL="1597533" indent="-228219">
              <a:spcBef>
                <a:spcPct val="30000"/>
              </a:spcBef>
              <a:defRPr sz="1200">
                <a:solidFill>
                  <a:schemeClr val="tx1"/>
                </a:solidFill>
                <a:latin typeface="Arial" panose="020B0604020202020204" pitchFamily="34" charset="0"/>
                <a:cs typeface="Arial" panose="020B0604020202020204" pitchFamily="34" charset="0"/>
              </a:defRPr>
            </a:lvl4pPr>
            <a:lvl5pPr marL="2053971" indent="-228219">
              <a:spcBef>
                <a:spcPct val="30000"/>
              </a:spcBef>
              <a:defRPr sz="1200">
                <a:solidFill>
                  <a:schemeClr val="tx1"/>
                </a:solidFill>
                <a:latin typeface="Arial" panose="020B0604020202020204" pitchFamily="34" charset="0"/>
                <a:cs typeface="Arial" panose="020B0604020202020204" pitchFamily="34" charset="0"/>
              </a:defRPr>
            </a:lvl5pPr>
            <a:lvl6pPr marL="2510410"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6847"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3285"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723"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7877A64-8EE5-4566-977D-57D6A23212F3}" type="slidenum">
              <a:rPr lang="en-US" altLang="en-US" smtClean="0"/>
              <a:pPr>
                <a:spcBef>
                  <a:spcPct val="0"/>
                </a:spcBef>
              </a:pPr>
              <a:t>10</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669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1711" indent="-285274">
              <a:spcBef>
                <a:spcPct val="30000"/>
              </a:spcBef>
              <a:defRPr sz="1200">
                <a:solidFill>
                  <a:schemeClr val="tx1"/>
                </a:solidFill>
                <a:latin typeface="Arial" panose="020B0604020202020204" pitchFamily="34" charset="0"/>
                <a:cs typeface="Arial" panose="020B0604020202020204" pitchFamily="34" charset="0"/>
              </a:defRPr>
            </a:lvl2pPr>
            <a:lvl3pPr marL="1141095" indent="-228219">
              <a:spcBef>
                <a:spcPct val="30000"/>
              </a:spcBef>
              <a:defRPr sz="1200">
                <a:solidFill>
                  <a:schemeClr val="tx1"/>
                </a:solidFill>
                <a:latin typeface="Arial" panose="020B0604020202020204" pitchFamily="34" charset="0"/>
                <a:cs typeface="Arial" panose="020B0604020202020204" pitchFamily="34" charset="0"/>
              </a:defRPr>
            </a:lvl3pPr>
            <a:lvl4pPr marL="1597533" indent="-228219">
              <a:spcBef>
                <a:spcPct val="30000"/>
              </a:spcBef>
              <a:defRPr sz="1200">
                <a:solidFill>
                  <a:schemeClr val="tx1"/>
                </a:solidFill>
                <a:latin typeface="Arial" panose="020B0604020202020204" pitchFamily="34" charset="0"/>
                <a:cs typeface="Arial" panose="020B0604020202020204" pitchFamily="34" charset="0"/>
              </a:defRPr>
            </a:lvl4pPr>
            <a:lvl5pPr marL="2053971" indent="-228219">
              <a:spcBef>
                <a:spcPct val="30000"/>
              </a:spcBef>
              <a:defRPr sz="1200">
                <a:solidFill>
                  <a:schemeClr val="tx1"/>
                </a:solidFill>
                <a:latin typeface="Arial" panose="020B0604020202020204" pitchFamily="34" charset="0"/>
                <a:cs typeface="Arial" panose="020B0604020202020204" pitchFamily="34" charset="0"/>
              </a:defRPr>
            </a:lvl5pPr>
            <a:lvl6pPr marL="2510410"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6847"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3285"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723"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CCDB3B2-4257-4E27-B461-9FFCBCBDC28D}" type="slidenum">
              <a:rPr lang="en-US" altLang="en-US" smtClean="0"/>
              <a:pPr>
                <a:spcBef>
                  <a:spcPct val="0"/>
                </a:spcBef>
              </a:pPr>
              <a:t>11</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8544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D903970-B4D3-4696-97B5-984806592ED5}" type="slidenum">
              <a:rPr lang="en-US" altLang="en-US" smtClean="0"/>
              <a:pPr>
                <a:spcBef>
                  <a:spcPct val="0"/>
                </a:spcBef>
              </a:pPr>
              <a:t>14</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a:latin typeface="Arial" panose="020B0604020202020204" pitchFamily="34" charset="0"/>
                <a:cs typeface="Arial" panose="020B0604020202020204" pitchFamily="34" charset="0"/>
              </a:rPr>
              <a:t>Personal/Attendant Care Services</a:t>
            </a:r>
            <a:r>
              <a:rPr lang="en-US" altLang="en-US" sz="1000">
                <a:latin typeface="Arial" panose="020B0604020202020204" pitchFamily="34" charset="0"/>
                <a:cs typeface="Arial" panose="020B0604020202020204" pitchFamily="34" charset="0"/>
              </a:rPr>
              <a:t> – long-term maintenance or support services necessary to enable the individual to remain at or return home rather than entering a nursing facility.  Services provided relate to activities of daily living, access to the community, monitoring of self-administered medications or other medical needs, and monitoring of health status and physical condition.</a:t>
            </a:r>
          </a:p>
          <a:p>
            <a:pPr eaLnBrk="1" hangingPunct="1">
              <a:lnSpc>
                <a:spcPct val="90000"/>
              </a:lnSpc>
            </a:pPr>
            <a:r>
              <a:rPr lang="en-US" altLang="en-US" sz="1000" b="1">
                <a:latin typeface="Arial" panose="020B0604020202020204" pitchFamily="34" charset="0"/>
                <a:cs typeface="Arial" panose="020B0604020202020204" pitchFamily="34" charset="0"/>
              </a:rPr>
              <a:t>Respite Care Services</a:t>
            </a:r>
            <a:r>
              <a:rPr lang="en-US" altLang="en-US" sz="1000">
                <a:latin typeface="Arial" panose="020B0604020202020204" pitchFamily="34" charset="0"/>
                <a:cs typeface="Arial" panose="020B0604020202020204" pitchFamily="34" charset="0"/>
              </a:rPr>
              <a:t> – short-term personal care services provided to individuals who are unable to care for themselves because of the absence of or need for relief of those unpaid caregivers who normally provide the care.</a:t>
            </a:r>
          </a:p>
          <a:p>
            <a:pPr eaLnBrk="1" hangingPunct="1">
              <a:lnSpc>
                <a:spcPct val="90000"/>
              </a:lnSpc>
            </a:pPr>
            <a:r>
              <a:rPr lang="en-US" altLang="en-US" sz="1000" b="1">
                <a:latin typeface="Arial" panose="020B0604020202020204" pitchFamily="34" charset="0"/>
                <a:cs typeface="Arial" panose="020B0604020202020204" pitchFamily="34" charset="0"/>
              </a:rPr>
              <a:t>Companion Care Services</a:t>
            </a:r>
            <a:r>
              <a:rPr lang="en-US" altLang="en-US" sz="1000">
                <a:latin typeface="Arial" panose="020B0604020202020204" pitchFamily="34" charset="0"/>
                <a:cs typeface="Arial" panose="020B0604020202020204" pitchFamily="34" charset="0"/>
              </a:rPr>
              <a:t> – non-medical care and supervision provided to a functionally impaired adult to ensure their safety when no other caregivers are available.</a:t>
            </a:r>
          </a:p>
          <a:p>
            <a:pPr eaLnBrk="1" hangingPunct="1">
              <a:lnSpc>
                <a:spcPct val="90000"/>
              </a:lnSpc>
            </a:pPr>
            <a:r>
              <a:rPr lang="en-US" altLang="en-US" sz="1000" b="1">
                <a:latin typeface="Arial" panose="020B0604020202020204" pitchFamily="34" charset="0"/>
                <a:cs typeface="Arial" panose="020B0604020202020204" pitchFamily="34" charset="0"/>
              </a:rPr>
              <a:t>Day Support</a:t>
            </a:r>
            <a:r>
              <a:rPr lang="en-US" altLang="en-US" sz="1000">
                <a:latin typeface="Arial" panose="020B0604020202020204" pitchFamily="34" charset="0"/>
                <a:cs typeface="Arial" panose="020B0604020202020204" pitchFamily="34" charset="0"/>
              </a:rPr>
              <a:t> – includes training, assistance, or specialized supervision for the acquisition, retention, or improvement in self-help, socialization, and adaptive skills.  There are varying types and levels of day support and services are typically provided in non-residential settings, away from client residences.</a:t>
            </a:r>
          </a:p>
          <a:p>
            <a:pPr eaLnBrk="1" hangingPunct="1">
              <a:lnSpc>
                <a:spcPct val="90000"/>
              </a:lnSpc>
            </a:pPr>
            <a:r>
              <a:rPr lang="en-US" altLang="en-US" sz="1000" b="1">
                <a:latin typeface="Arial" panose="020B0604020202020204" pitchFamily="34" charset="0"/>
                <a:cs typeface="Arial" panose="020B0604020202020204" pitchFamily="34" charset="0"/>
              </a:rPr>
              <a:t>In-Home Residential Support Services</a:t>
            </a:r>
            <a:r>
              <a:rPr lang="en-US" altLang="en-US" sz="1000">
                <a:latin typeface="Arial" panose="020B0604020202020204" pitchFamily="34" charset="0"/>
                <a:cs typeface="Arial" panose="020B0604020202020204" pitchFamily="34" charset="0"/>
              </a:rPr>
              <a:t> – training, assistance, or specialized supervision provided in the client’s home or community to enable acquisition, improvement, or maintenance of skills related to health status, activities of daily living, safe use of community resources, and adaptive behavior techniques.  </a:t>
            </a:r>
          </a:p>
          <a:p>
            <a:pPr eaLnBrk="1" hangingPunct="1">
              <a:lnSpc>
                <a:spcPct val="90000"/>
              </a:lnSpc>
            </a:pPr>
            <a:r>
              <a:rPr lang="en-US" altLang="en-US" sz="1000" b="1">
                <a:latin typeface="Arial" panose="020B0604020202020204" pitchFamily="34" charset="0"/>
                <a:cs typeface="Arial" panose="020B0604020202020204" pitchFamily="34" charset="0"/>
              </a:rPr>
              <a:t>Assistive Technology</a:t>
            </a:r>
            <a:r>
              <a:rPr lang="en-US" altLang="en-US" sz="1000">
                <a:latin typeface="Arial" panose="020B0604020202020204" pitchFamily="34" charset="0"/>
                <a:cs typeface="Arial" panose="020B0604020202020204" pitchFamily="34" charset="0"/>
              </a:rPr>
              <a:t> – portable, specialized medical equipment, supplies, devices, controls, and appliances that enable individuals to perceive, control or communicate with the environment to increase their ability to perform activities of daily living, or are necessary for proper functioning.</a:t>
            </a:r>
          </a:p>
          <a:p>
            <a:pPr eaLnBrk="1" hangingPunct="1">
              <a:lnSpc>
                <a:spcPct val="90000"/>
              </a:lnSpc>
            </a:pPr>
            <a:r>
              <a:rPr lang="en-US" altLang="en-US" sz="1000" b="1">
                <a:latin typeface="Arial" panose="020B0604020202020204" pitchFamily="34" charset="0"/>
                <a:cs typeface="Arial" panose="020B0604020202020204" pitchFamily="34" charset="0"/>
              </a:rPr>
              <a:t>Environmental Modifications</a:t>
            </a:r>
            <a:r>
              <a:rPr lang="en-US" altLang="en-US" sz="1000">
                <a:latin typeface="Arial" panose="020B0604020202020204" pitchFamily="34" charset="0"/>
                <a:cs typeface="Arial" panose="020B0604020202020204" pitchFamily="34" charset="0"/>
              </a:rPr>
              <a:t> – physical adaptations to an individual’s home, vehicle, and sometimes, workplace that ensure safety or enable the individual to function with greater independence.  </a:t>
            </a:r>
          </a:p>
          <a:p>
            <a:pPr eaLnBrk="1" hangingPunct="1">
              <a:lnSpc>
                <a:spcPct val="90000"/>
              </a:lnSpc>
            </a:pPr>
            <a:endParaRPr lang="en-US" altLang="en-US" sz="1000">
              <a:latin typeface="Arial" panose="020B0604020202020204" pitchFamily="34" charset="0"/>
              <a:cs typeface="Arial" panose="020B0604020202020204" pitchFamily="34" charset="0"/>
            </a:endParaRPr>
          </a:p>
          <a:p>
            <a:pPr eaLnBrk="1" hangingPunct="1">
              <a:lnSpc>
                <a:spcPct val="90000"/>
              </a:lnSpc>
            </a:pPr>
            <a:r>
              <a:rPr lang="en-US" altLang="en-US" sz="1000">
                <a:latin typeface="Arial" panose="020B0604020202020204" pitchFamily="34" charset="0"/>
                <a:cs typeface="Arial" panose="020B0604020202020204" pitchFamily="34" charset="0"/>
              </a:rPr>
              <a:t>Services may be either Agency Directed or Consumer Directed.</a:t>
            </a:r>
          </a:p>
          <a:p>
            <a:pPr eaLnBrk="1" hangingPunct="1">
              <a:lnSpc>
                <a:spcPct val="90000"/>
              </a:lnSpc>
            </a:pPr>
            <a:endParaRPr lang="en-US" alt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0055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1711" indent="-285274">
              <a:spcBef>
                <a:spcPct val="30000"/>
              </a:spcBef>
              <a:defRPr sz="1200">
                <a:solidFill>
                  <a:schemeClr val="tx1"/>
                </a:solidFill>
                <a:latin typeface="Arial" panose="020B0604020202020204" pitchFamily="34" charset="0"/>
                <a:cs typeface="Arial" panose="020B0604020202020204" pitchFamily="34" charset="0"/>
              </a:defRPr>
            </a:lvl2pPr>
            <a:lvl3pPr marL="1141095" indent="-228219">
              <a:spcBef>
                <a:spcPct val="30000"/>
              </a:spcBef>
              <a:defRPr sz="1200">
                <a:solidFill>
                  <a:schemeClr val="tx1"/>
                </a:solidFill>
                <a:latin typeface="Arial" panose="020B0604020202020204" pitchFamily="34" charset="0"/>
                <a:cs typeface="Arial" panose="020B0604020202020204" pitchFamily="34" charset="0"/>
              </a:defRPr>
            </a:lvl3pPr>
            <a:lvl4pPr marL="1597533" indent="-228219">
              <a:spcBef>
                <a:spcPct val="30000"/>
              </a:spcBef>
              <a:defRPr sz="1200">
                <a:solidFill>
                  <a:schemeClr val="tx1"/>
                </a:solidFill>
                <a:latin typeface="Arial" panose="020B0604020202020204" pitchFamily="34" charset="0"/>
                <a:cs typeface="Arial" panose="020B0604020202020204" pitchFamily="34" charset="0"/>
              </a:defRPr>
            </a:lvl4pPr>
            <a:lvl5pPr marL="2053971" indent="-228219">
              <a:spcBef>
                <a:spcPct val="30000"/>
              </a:spcBef>
              <a:defRPr sz="1200">
                <a:solidFill>
                  <a:schemeClr val="tx1"/>
                </a:solidFill>
                <a:latin typeface="Arial" panose="020B0604020202020204" pitchFamily="34" charset="0"/>
                <a:cs typeface="Arial" panose="020B0604020202020204" pitchFamily="34" charset="0"/>
              </a:defRPr>
            </a:lvl5pPr>
            <a:lvl6pPr marL="2510410"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6847"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3285"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723"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59C2F16-153C-4494-ACCB-F57DDCB28696}" type="slidenum">
              <a:rPr lang="en-US" altLang="en-US" smtClean="0"/>
              <a:pPr>
                <a:spcBef>
                  <a:spcPct val="0"/>
                </a:spcBef>
              </a:pPr>
              <a:t>16</a:t>
            </a:fld>
            <a:endParaRPr lang="en-US" altLang="en-US"/>
          </a:p>
        </p:txBody>
      </p:sp>
      <p:sp>
        <p:nvSpPr>
          <p:cNvPr id="50179" name="Rectangle 2"/>
          <p:cNvSpPr>
            <a:spLocks noGrp="1" noRot="1" noChangeAspect="1" noChangeArrowheads="1" noTextEdit="1"/>
          </p:cNvSpPr>
          <p:nvPr>
            <p:ph type="sldImg"/>
          </p:nvPr>
        </p:nvSpPr>
        <p:spPr>
          <a:xfrm>
            <a:off x="1174750" y="688975"/>
            <a:ext cx="4603750" cy="3452813"/>
          </a:xfrm>
          <a:solidFill>
            <a:srgbClr val="FFFFFF"/>
          </a:solidFill>
          <a:ln/>
        </p:spPr>
      </p:sp>
      <p:sp>
        <p:nvSpPr>
          <p:cNvPr id="50180" name="Rectangle 3"/>
          <p:cNvSpPr>
            <a:spLocks noGrp="1" noChangeArrowheads="1"/>
          </p:cNvSpPr>
          <p:nvPr>
            <p:ph type="body" idx="1"/>
          </p:nvPr>
        </p:nvSpPr>
        <p:spPr>
          <a:xfrm>
            <a:off x="934932" y="4245524"/>
            <a:ext cx="5140538" cy="4318451"/>
          </a:xfrm>
          <a:solidFill>
            <a:srgbClr val="FFFFFF"/>
          </a:solidFill>
          <a:ln>
            <a:solidFill>
              <a:srgbClr val="000000"/>
            </a:solidFill>
          </a:ln>
        </p:spPr>
        <p:txBody>
          <a:bodyPr lIns="92350" tIns="46177" rIns="92350" bIns="46177"/>
          <a:lstStyle/>
          <a:p>
            <a:pPr eaLnBrk="1" hangingPunct="1"/>
            <a:endParaRPr lang="en-US"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6495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1711" indent="-285274">
              <a:spcBef>
                <a:spcPct val="30000"/>
              </a:spcBef>
              <a:defRPr sz="1200">
                <a:solidFill>
                  <a:schemeClr val="tx1"/>
                </a:solidFill>
                <a:latin typeface="Arial" panose="020B0604020202020204" pitchFamily="34" charset="0"/>
                <a:cs typeface="Arial" panose="020B0604020202020204" pitchFamily="34" charset="0"/>
              </a:defRPr>
            </a:lvl2pPr>
            <a:lvl3pPr marL="1141095" indent="-228219">
              <a:spcBef>
                <a:spcPct val="30000"/>
              </a:spcBef>
              <a:defRPr sz="1200">
                <a:solidFill>
                  <a:schemeClr val="tx1"/>
                </a:solidFill>
                <a:latin typeface="Arial" panose="020B0604020202020204" pitchFamily="34" charset="0"/>
                <a:cs typeface="Arial" panose="020B0604020202020204" pitchFamily="34" charset="0"/>
              </a:defRPr>
            </a:lvl3pPr>
            <a:lvl4pPr marL="1597533" indent="-228219">
              <a:spcBef>
                <a:spcPct val="30000"/>
              </a:spcBef>
              <a:defRPr sz="1200">
                <a:solidFill>
                  <a:schemeClr val="tx1"/>
                </a:solidFill>
                <a:latin typeface="Arial" panose="020B0604020202020204" pitchFamily="34" charset="0"/>
                <a:cs typeface="Arial" panose="020B0604020202020204" pitchFamily="34" charset="0"/>
              </a:defRPr>
            </a:lvl4pPr>
            <a:lvl5pPr marL="2053971" indent="-228219">
              <a:spcBef>
                <a:spcPct val="30000"/>
              </a:spcBef>
              <a:defRPr sz="1200">
                <a:solidFill>
                  <a:schemeClr val="tx1"/>
                </a:solidFill>
                <a:latin typeface="Arial" panose="020B0604020202020204" pitchFamily="34" charset="0"/>
                <a:cs typeface="Arial" panose="020B0604020202020204" pitchFamily="34" charset="0"/>
              </a:defRPr>
            </a:lvl5pPr>
            <a:lvl6pPr marL="2510410"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6847"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3285"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723"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9069787-2BE2-4B9C-84ED-FF11F9D72976}" type="slidenum">
              <a:rPr lang="en-US" altLang="en-US" smtClean="0"/>
              <a:pPr>
                <a:spcBef>
                  <a:spcPct val="0"/>
                </a:spcBef>
              </a:pPr>
              <a:t>17</a:t>
            </a:fld>
            <a:endParaRPr lang="en-US" altLang="en-US"/>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034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1711" indent="-285274">
              <a:spcBef>
                <a:spcPct val="30000"/>
              </a:spcBef>
              <a:defRPr sz="1200">
                <a:solidFill>
                  <a:schemeClr val="tx1"/>
                </a:solidFill>
                <a:latin typeface="Arial" panose="020B0604020202020204" pitchFamily="34" charset="0"/>
                <a:cs typeface="Arial" panose="020B0604020202020204" pitchFamily="34" charset="0"/>
              </a:defRPr>
            </a:lvl2pPr>
            <a:lvl3pPr marL="1141095" indent="-228219">
              <a:spcBef>
                <a:spcPct val="30000"/>
              </a:spcBef>
              <a:defRPr sz="1200">
                <a:solidFill>
                  <a:schemeClr val="tx1"/>
                </a:solidFill>
                <a:latin typeface="Arial" panose="020B0604020202020204" pitchFamily="34" charset="0"/>
                <a:cs typeface="Arial" panose="020B0604020202020204" pitchFamily="34" charset="0"/>
              </a:defRPr>
            </a:lvl3pPr>
            <a:lvl4pPr marL="1597533" indent="-228219">
              <a:spcBef>
                <a:spcPct val="30000"/>
              </a:spcBef>
              <a:defRPr sz="1200">
                <a:solidFill>
                  <a:schemeClr val="tx1"/>
                </a:solidFill>
                <a:latin typeface="Arial" panose="020B0604020202020204" pitchFamily="34" charset="0"/>
                <a:cs typeface="Arial" panose="020B0604020202020204" pitchFamily="34" charset="0"/>
              </a:defRPr>
            </a:lvl4pPr>
            <a:lvl5pPr marL="2053971" indent="-228219">
              <a:spcBef>
                <a:spcPct val="30000"/>
              </a:spcBef>
              <a:defRPr sz="1200">
                <a:solidFill>
                  <a:schemeClr val="tx1"/>
                </a:solidFill>
                <a:latin typeface="Arial" panose="020B0604020202020204" pitchFamily="34" charset="0"/>
                <a:cs typeface="Arial" panose="020B0604020202020204" pitchFamily="34" charset="0"/>
              </a:defRPr>
            </a:lvl5pPr>
            <a:lvl6pPr marL="2510410"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6847"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3285"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723" indent="-2282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35E94A2-7E51-442B-869A-C71CEC45CB6B}" type="slidenum">
              <a:rPr lang="en-US" altLang="en-US" smtClean="0"/>
              <a:pPr>
                <a:spcBef>
                  <a:spcPct val="0"/>
                </a:spcBef>
              </a:pPr>
              <a:t>19</a:t>
            </a:fld>
            <a:endParaRPr lang="en-US" altLang="en-US"/>
          </a:p>
        </p:txBody>
      </p:sp>
      <p:sp>
        <p:nvSpPr>
          <p:cNvPr id="57347" name="Rectangle 1026"/>
          <p:cNvSpPr>
            <a:spLocks noGrp="1" noRot="1" noChangeAspect="1" noChangeArrowheads="1" noTextEdit="1"/>
          </p:cNvSpPr>
          <p:nvPr>
            <p:ph type="sldImg"/>
          </p:nvPr>
        </p:nvSpPr>
        <p:spPr>
          <a:solidFill>
            <a:srgbClr val="FFFFFF"/>
          </a:solidFill>
          <a:ln/>
        </p:spPr>
      </p:sp>
      <p:sp>
        <p:nvSpPr>
          <p:cNvPr id="57348" name="Rectangle 1027"/>
          <p:cNvSpPr>
            <a:spLocks noGrp="1" noChangeArrowheads="1"/>
          </p:cNvSpPr>
          <p:nvPr>
            <p:ph type="body" idx="1"/>
          </p:nvPr>
        </p:nvSpPr>
        <p:spPr>
          <a:solidFill>
            <a:srgbClr val="FFFFFF"/>
          </a:solidFill>
          <a:ln>
            <a:solidFill>
              <a:srgbClr val="000000"/>
            </a:solidFill>
          </a:ln>
        </p:spPr>
        <p:txBody>
          <a:bodyPr/>
          <a:lstStyle/>
          <a:p>
            <a:pPr eaLnBrk="1" hangingPunct="1">
              <a:buFontTx/>
              <a:buChar char="•"/>
            </a:pPr>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3533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lang="en-US"/>
              <a:t>Click to edit Master title style</a:t>
            </a:r>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18"/>
          <p:cNvSpPr>
            <a:spLocks noGrp="1"/>
          </p:cNvSpPr>
          <p:nvPr>
            <p:ph type="dt" sz="half" idx="10"/>
          </p:nvPr>
        </p:nvSpPr>
        <p:spPr/>
        <p:txBody>
          <a:bodyPr/>
          <a:lstStyle>
            <a:lvl1pPr>
              <a:defRPr/>
            </a:lvl1pPr>
          </a:lstStyle>
          <a:p>
            <a:pPr>
              <a:defRPr/>
            </a:pPr>
            <a:fld id="{8D4C2A0E-2E9E-4246-9483-76FF662F4A58}" type="datetimeFigureOut">
              <a:rPr lang="en-US"/>
              <a:pPr>
                <a:defRPr/>
              </a:pPr>
              <a:t>2/23/2024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10"/>
          <p:cNvSpPr>
            <a:spLocks noGrp="1"/>
          </p:cNvSpPr>
          <p:nvPr>
            <p:ph type="sldNum" sz="quarter" idx="12"/>
          </p:nvPr>
        </p:nvSpPr>
        <p:spPr/>
        <p:txBody>
          <a:bodyPr/>
          <a:lstStyle>
            <a:lvl1pPr>
              <a:defRPr/>
            </a:lvl1pPr>
          </a:lstStyle>
          <a:p>
            <a:pPr>
              <a:defRPr/>
            </a:pPr>
            <a:fld id="{3273719C-CB7E-48F0-B683-0A0C7AE23ABB}" type="slidenum">
              <a:rPr lang="en-US" altLang="en-US"/>
              <a:pPr>
                <a:defRPr/>
              </a:pPr>
              <a:t>‹#›</a:t>
            </a:fld>
            <a:endParaRPr lang="en-US" altLang="en-US"/>
          </a:p>
        </p:txBody>
      </p:sp>
    </p:spTree>
    <p:extLst>
      <p:ext uri="{BB962C8B-B14F-4D97-AF65-F5344CB8AC3E}">
        <p14:creationId xmlns:p14="http://schemas.microsoft.com/office/powerpoint/2010/main" val="2205135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DA74030C-B366-4BC2-9027-261AAB8FF5CC}" type="datetimeFigureOut">
              <a:rPr lang="en-US"/>
              <a:pPr>
                <a:defRPr/>
              </a:pPr>
              <a:t>2/23/2024</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939C383-130C-4370-AAB7-D06BD9077D71}" type="slidenum">
              <a:rPr lang="en-US" altLang="en-US"/>
              <a:pPr>
                <a:defRPr/>
              </a:pPr>
              <a:t>‹#›</a:t>
            </a:fld>
            <a:endParaRPr lang="en-US" altLang="en-US"/>
          </a:p>
        </p:txBody>
      </p:sp>
    </p:spTree>
    <p:extLst>
      <p:ext uri="{BB962C8B-B14F-4D97-AF65-F5344CB8AC3E}">
        <p14:creationId xmlns:p14="http://schemas.microsoft.com/office/powerpoint/2010/main" val="359342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AA364250-D56F-4372-B489-ED6C7AE0B1F1}" type="datetimeFigureOut">
              <a:rPr lang="en-US"/>
              <a:pPr>
                <a:defRPr/>
              </a:pPr>
              <a:t>2/23/2024</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620BF94-ECF1-426F-AE9F-99EA86F3A5FA}" type="slidenum">
              <a:rPr lang="en-US" altLang="en-US"/>
              <a:pPr>
                <a:defRPr/>
              </a:pPr>
              <a:t>‹#›</a:t>
            </a:fld>
            <a:endParaRPr lang="en-US" altLang="en-US"/>
          </a:p>
        </p:txBody>
      </p:sp>
    </p:spTree>
    <p:extLst>
      <p:ext uri="{BB962C8B-B14F-4D97-AF65-F5344CB8AC3E}">
        <p14:creationId xmlns:p14="http://schemas.microsoft.com/office/powerpoint/2010/main" val="5962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08530EF5-2EDE-4E66-87D8-F737AB27F716}" type="datetimeFigureOut">
              <a:rPr lang="en-US"/>
              <a:pPr>
                <a:defRPr/>
              </a:pPr>
              <a:t>2/23/2024</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7893F24-E027-421A-BBAD-0E23EAB9AF08}" type="slidenum">
              <a:rPr lang="en-US" altLang="en-US"/>
              <a:pPr>
                <a:defRPr/>
              </a:pPr>
              <a:t>‹#›</a:t>
            </a:fld>
            <a:endParaRPr lang="en-US" altLang="en-US"/>
          </a:p>
        </p:txBody>
      </p:sp>
    </p:spTree>
    <p:extLst>
      <p:ext uri="{BB962C8B-B14F-4D97-AF65-F5344CB8AC3E}">
        <p14:creationId xmlns:p14="http://schemas.microsoft.com/office/powerpoint/2010/main" val="300764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lstStyle>
          <a:p>
            <a:r>
              <a:rPr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597335E0-6706-4E4A-8B29-8117009BB133}" type="datetimeFigureOut">
              <a:rPr lang="en-US"/>
              <a:pPr>
                <a:defRPr/>
              </a:pPr>
              <a:t>2/23/2024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C056689-C43F-4307-B6E5-FA516371FA80}" type="slidenum">
              <a:rPr lang="en-US" altLang="en-US"/>
              <a:pPr>
                <a:defRPr/>
              </a:pPr>
              <a:t>‹#›</a:t>
            </a:fld>
            <a:endParaRPr lang="en-US" altLang="en-US"/>
          </a:p>
        </p:txBody>
      </p:sp>
    </p:spTree>
    <p:extLst>
      <p:ext uri="{BB962C8B-B14F-4D97-AF65-F5344CB8AC3E}">
        <p14:creationId xmlns:p14="http://schemas.microsoft.com/office/powerpoint/2010/main" val="2442764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DB6C541F-E9EA-4CB1-B3DA-AB6BF799F783}" type="datetimeFigureOut">
              <a:rPr lang="en-US"/>
              <a:pPr>
                <a:defRPr/>
              </a:pPr>
              <a:t>2/23/2024</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F38B6369-B141-416F-8385-0191A3BDF1FF}" type="slidenum">
              <a:rPr lang="en-US" altLang="en-US"/>
              <a:pPr>
                <a:defRPr/>
              </a:pPr>
              <a:t>‹#›</a:t>
            </a:fld>
            <a:endParaRPr lang="en-US" altLang="en-US"/>
          </a:p>
        </p:txBody>
      </p:sp>
    </p:spTree>
    <p:extLst>
      <p:ext uri="{BB962C8B-B14F-4D97-AF65-F5344CB8AC3E}">
        <p14:creationId xmlns:p14="http://schemas.microsoft.com/office/powerpoint/2010/main" val="1921821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lstStyle>
          <a:p>
            <a:r>
              <a:rPr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4"/>
          <p:cNvSpPr>
            <a:spLocks noGrp="1"/>
          </p:cNvSpPr>
          <p:nvPr>
            <p:ph type="dt" sz="half" idx="10"/>
          </p:nvPr>
        </p:nvSpPr>
        <p:spPr/>
        <p:txBody>
          <a:bodyPr/>
          <a:lstStyle>
            <a:lvl1pPr>
              <a:defRPr/>
            </a:lvl1pPr>
          </a:lstStyle>
          <a:p>
            <a:pPr>
              <a:defRPr/>
            </a:pPr>
            <a:fld id="{E996E66F-996D-4D6E-9A5F-6F2741FC42C3}" type="datetimeFigureOut">
              <a:rPr lang="en-US"/>
              <a:pPr>
                <a:defRPr/>
              </a:pPr>
              <a:t>2/23/2024</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F9BE41CF-51DE-4FFB-B128-4D2EE9DAB939}" type="slidenum">
              <a:rPr lang="en-US" altLang="en-US"/>
              <a:pPr>
                <a:defRPr/>
              </a:pPr>
              <a:t>‹#›</a:t>
            </a:fld>
            <a:endParaRPr lang="en-US" altLang="en-US"/>
          </a:p>
        </p:txBody>
      </p:sp>
    </p:spTree>
    <p:extLst>
      <p:ext uri="{BB962C8B-B14F-4D97-AF65-F5344CB8AC3E}">
        <p14:creationId xmlns:p14="http://schemas.microsoft.com/office/powerpoint/2010/main" val="13059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p:cNvSpPr>
            <a:spLocks noGrp="1"/>
          </p:cNvSpPr>
          <p:nvPr>
            <p:ph type="dt" sz="half" idx="10"/>
          </p:nvPr>
        </p:nvSpPr>
        <p:spPr/>
        <p:txBody>
          <a:bodyPr/>
          <a:lstStyle>
            <a:lvl1pPr>
              <a:defRPr/>
            </a:lvl1pPr>
          </a:lstStyle>
          <a:p>
            <a:pPr>
              <a:defRPr/>
            </a:pPr>
            <a:fld id="{C3269DA8-7A62-4819-9093-1B03086E3D94}" type="datetimeFigureOut">
              <a:rPr lang="en-US"/>
              <a:pPr>
                <a:defRPr/>
              </a:pPr>
              <a:t>2/23/2024</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67768BC-D5D1-47E5-BD02-AE3630C8EDD7}" type="slidenum">
              <a:rPr lang="en-US" altLang="en-US"/>
              <a:pPr>
                <a:defRPr/>
              </a:pPr>
              <a:t>‹#›</a:t>
            </a:fld>
            <a:endParaRPr lang="en-US" altLang="en-US"/>
          </a:p>
        </p:txBody>
      </p:sp>
    </p:spTree>
    <p:extLst>
      <p:ext uri="{BB962C8B-B14F-4D97-AF65-F5344CB8AC3E}">
        <p14:creationId xmlns:p14="http://schemas.microsoft.com/office/powerpoint/2010/main" val="4204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Date Placeholder 1"/>
          <p:cNvSpPr>
            <a:spLocks noGrp="1"/>
          </p:cNvSpPr>
          <p:nvPr>
            <p:ph type="dt" sz="half" idx="10"/>
          </p:nvPr>
        </p:nvSpPr>
        <p:spPr/>
        <p:txBody>
          <a:bodyPr/>
          <a:lstStyle>
            <a:lvl1pPr>
              <a:defRPr/>
            </a:lvl1pPr>
          </a:lstStyle>
          <a:p>
            <a:pPr>
              <a:defRPr/>
            </a:pPr>
            <a:fld id="{C22EC00A-0114-437E-94F5-4B6907602359}" type="datetimeFigureOut">
              <a:rPr lang="en-US"/>
              <a:pPr>
                <a:defRPr/>
              </a:pPr>
              <a:t>2/23/2024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116BBDB7-D012-48FC-98BD-F7A10EB25939}" type="slidenum">
              <a:rPr lang="en-US" altLang="en-US"/>
              <a:pPr>
                <a:defRPr/>
              </a:pPr>
              <a:t>‹#›</a:t>
            </a:fld>
            <a:endParaRPr lang="en-US" altLang="en-US"/>
          </a:p>
        </p:txBody>
      </p:sp>
    </p:spTree>
    <p:extLst>
      <p:ext uri="{BB962C8B-B14F-4D97-AF65-F5344CB8AC3E}">
        <p14:creationId xmlns:p14="http://schemas.microsoft.com/office/powerpoint/2010/main" val="971936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F457BA00-9DF1-456C-98E1-3A7958ACE728}" type="datetimeFigureOut">
              <a:rPr lang="en-US"/>
              <a:pPr>
                <a:defRPr/>
              </a:pPr>
              <a:t>2/23/2024</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6AE62C21-82AA-47ED-8076-D1203D45E096}" type="slidenum">
              <a:rPr lang="en-US" altLang="en-US"/>
              <a:pPr>
                <a:defRPr/>
              </a:pPr>
              <a:t>‹#›</a:t>
            </a:fld>
            <a:endParaRPr lang="en-US" altLang="en-US"/>
          </a:p>
        </p:txBody>
      </p:sp>
    </p:spTree>
    <p:extLst>
      <p:ext uri="{BB962C8B-B14F-4D97-AF65-F5344CB8AC3E}">
        <p14:creationId xmlns:p14="http://schemas.microsoft.com/office/powerpoint/2010/main" val="325101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lstStyle>
          <a:p>
            <a:pPr lvl="0"/>
            <a:r>
              <a:rPr lang="en-US" noProof="0"/>
              <a:t>Click icon to add picture</a:t>
            </a:r>
          </a:p>
        </p:txBody>
      </p:sp>
      <p:sp>
        <p:nvSpPr>
          <p:cNvPr id="7" name="Date Placeholder 4"/>
          <p:cNvSpPr>
            <a:spLocks noGrp="1"/>
          </p:cNvSpPr>
          <p:nvPr>
            <p:ph type="dt" sz="half" idx="10"/>
          </p:nvPr>
        </p:nvSpPr>
        <p:spPr/>
        <p:txBody>
          <a:bodyPr/>
          <a:lstStyle>
            <a:lvl1pPr>
              <a:defRPr/>
            </a:lvl1pPr>
          </a:lstStyle>
          <a:p>
            <a:pPr>
              <a:defRPr/>
            </a:pPr>
            <a:fld id="{8B506F27-E836-4D61-A123-7FD0DDD7F0BE}" type="datetimeFigureOut">
              <a:rPr lang="en-US"/>
              <a:pPr>
                <a:defRPr/>
              </a:pPr>
              <a:t>2/23/2024</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685C7778-204A-4D4E-BB8B-D96F2E115CB3}" type="slidenum">
              <a:rPr lang="en-US" altLang="en-US"/>
              <a:pPr>
                <a:defRPr/>
              </a:pPr>
              <a:t>‹#›</a:t>
            </a:fld>
            <a:endParaRPr lang="en-US" altLang="en-US"/>
          </a:p>
        </p:txBody>
      </p:sp>
    </p:spTree>
    <p:extLst>
      <p:ext uri="{BB962C8B-B14F-4D97-AF65-F5344CB8AC3E}">
        <p14:creationId xmlns:p14="http://schemas.microsoft.com/office/powerpoint/2010/main" val="2992738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a:t>Click to edit Master title style</a:t>
            </a:r>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pPr>
              <a:defRPr/>
            </a:pPr>
            <a:fld id="{BDED96D0-1710-4414-AECB-459168F00292}" type="datetimeFigureOut">
              <a:rPr lang="en-US"/>
              <a:pPr>
                <a:defRPr/>
              </a:pPr>
              <a:t>2/23/2024</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solidFill>
                  <a:srgbClr val="A7A399"/>
                </a:solidFill>
              </a:defRPr>
            </a:lvl1pPr>
          </a:lstStyle>
          <a:p>
            <a:pPr>
              <a:defRPr/>
            </a:pPr>
            <a:fld id="{75068432-FE02-42DD-90FE-D5AB4D0572F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41" r:id="rId1"/>
    <p:sldLayoutId id="2147484333" r:id="rId2"/>
    <p:sldLayoutId id="2147484342" r:id="rId3"/>
    <p:sldLayoutId id="2147484334" r:id="rId4"/>
    <p:sldLayoutId id="2147484335" r:id="rId5"/>
    <p:sldLayoutId id="2147484336" r:id="rId6"/>
    <p:sldLayoutId id="2147484343" r:id="rId7"/>
    <p:sldLayoutId id="2147484337" r:id="rId8"/>
    <p:sldLayoutId id="2147484344" r:id="rId9"/>
    <p:sldLayoutId id="2147484338" r:id="rId10"/>
    <p:sldLayoutId id="2147484339"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p:titleStyle>
    <p:bodyStyle>
      <a:lvl1pPr marL="265113" indent="-265113" algn="l" rtl="0" eaLnBrk="0" fontAlgn="base" hangingPunct="0">
        <a:spcBef>
          <a:spcPts val="250"/>
        </a:spcBef>
        <a:spcAft>
          <a:spcPct val="0"/>
        </a:spcAft>
        <a:buClr>
          <a:schemeClr val="accent1"/>
        </a:buClr>
        <a:buSzPct val="80000"/>
        <a:buFont typeface="Wingdings 2" panose="05020102010507070707"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anose="05020102010507070707"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anose="020B0604030504040204"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anose="05020102010507070707"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omsinmotion.net/commonwealth-coordinated-care-plus-eligibility-self-help-too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tinyurl.com/VAUAI"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hearcofnova.org/answers" TargetMode="External"/><Relationship Id="rId2" Type="http://schemas.openxmlformats.org/officeDocument/2006/relationships/hyperlink" Target="mailto:Lucy.Beadnell@TheArcofNOVA.org" TargetMode="Externa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thearcofnova.org/aboutarc/supportarc.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E1BA4-8AAB-487B-9B4D-6E2467D3E3C4}"/>
              </a:ext>
            </a:extLst>
          </p:cNvPr>
          <p:cNvSpPr>
            <a:spLocks noGrp="1"/>
          </p:cNvSpPr>
          <p:nvPr>
            <p:ph type="ctrTitle"/>
          </p:nvPr>
        </p:nvSpPr>
        <p:spPr/>
        <p:txBody>
          <a:bodyPr>
            <a:normAutofit fontScale="90000"/>
          </a:bodyPr>
          <a:lstStyle/>
          <a:p>
            <a:pPr marL="0" indent="0" eaLnBrk="1" fontAlgn="auto" hangingPunct="1">
              <a:lnSpc>
                <a:spcPct val="90000"/>
              </a:lnSpc>
              <a:spcAft>
                <a:spcPts val="0"/>
              </a:spcAft>
              <a:defRPr/>
            </a:pPr>
            <a:r>
              <a:rPr lang="en-US" sz="4800" dirty="0">
                <a:solidFill>
                  <a:schemeClr val="tx2"/>
                </a:solidFill>
                <a:effectLst>
                  <a:outerShdw blurRad="38100" dist="38100" dir="2700000" algn="tl">
                    <a:srgbClr val="C0C0C0"/>
                  </a:outerShdw>
                </a:effectLst>
              </a:rPr>
              <a:t>The Basics of Virginia’s Medicaid</a:t>
            </a:r>
            <a:br>
              <a:rPr lang="en-US" sz="4800" dirty="0">
                <a:solidFill>
                  <a:schemeClr val="tx2"/>
                </a:solidFill>
                <a:effectLst>
                  <a:outerShdw blurRad="38100" dist="38100" dir="2700000" algn="tl">
                    <a:srgbClr val="C0C0C0"/>
                  </a:outerShdw>
                </a:effectLst>
              </a:rPr>
            </a:br>
            <a:r>
              <a:rPr lang="en-US" sz="4800" dirty="0">
                <a:solidFill>
                  <a:schemeClr val="tx2"/>
                </a:solidFill>
                <a:effectLst>
                  <a:outerShdw blurRad="38100" dist="38100" dir="2700000" algn="tl">
                    <a:srgbClr val="C0C0C0"/>
                  </a:outerShdw>
                </a:effectLst>
              </a:rPr>
              <a:t>Waiver System</a:t>
            </a:r>
            <a:br>
              <a:rPr lang="en-US" sz="4800" dirty="0">
                <a:solidFill>
                  <a:schemeClr val="tx2"/>
                </a:solidFill>
                <a:effectLst>
                  <a:outerShdw blurRad="38100" dist="38100" dir="2700000" algn="tl">
                    <a:srgbClr val="C0C0C0"/>
                  </a:outerShdw>
                </a:effectLst>
              </a:rPr>
            </a:br>
            <a:endParaRPr lang="en-US" dirty="0"/>
          </a:p>
        </p:txBody>
      </p:sp>
      <p:pic>
        <p:nvPicPr>
          <p:cNvPr id="8196" name="Picture 4" descr="Arc_NVirginia_Color_Pos_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0176" y="4648200"/>
            <a:ext cx="2514600" cy="1661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rrowheads="1"/>
          </p:cNvSpPr>
          <p:nvPr>
            <p:ph type="title"/>
          </p:nvPr>
        </p:nvSpPr>
        <p:spPr>
          <a:xfrm>
            <a:off x="76200" y="501924"/>
            <a:ext cx="8183880" cy="1051560"/>
          </a:xfrm>
        </p:spPr>
        <p:txBody>
          <a:bodyPr anchor="ctr">
            <a:noAutofit/>
          </a:bodyPr>
          <a:lstStyle/>
          <a:p>
            <a:pPr algn="ctr" eaLnBrk="1" fontAlgn="auto" hangingPunct="1">
              <a:spcAft>
                <a:spcPts val="0"/>
              </a:spcAft>
              <a:defRPr/>
            </a:pPr>
            <a:r>
              <a:rPr lang="en-US" sz="2700" dirty="0">
                <a:solidFill>
                  <a:schemeClr val="accent1">
                    <a:tint val="88000"/>
                    <a:satMod val="150000"/>
                  </a:schemeClr>
                </a:solidFill>
                <a:effectLst>
                  <a:outerShdw blurRad="38100" dist="38100" dir="2700000" algn="tl">
                    <a:srgbClr val="C0C0C0"/>
                  </a:outerShdw>
                </a:effectLst>
              </a:rPr>
              <a:t>Diagnostic Eligibility for Waivers:</a:t>
            </a:r>
            <a:br>
              <a:rPr lang="en-US" sz="2700" dirty="0">
                <a:solidFill>
                  <a:schemeClr val="accent1">
                    <a:tint val="88000"/>
                    <a:satMod val="150000"/>
                  </a:schemeClr>
                </a:solidFill>
                <a:effectLst>
                  <a:outerShdw blurRad="38100" dist="38100" dir="2700000" algn="tl">
                    <a:srgbClr val="C0C0C0"/>
                  </a:outerShdw>
                </a:effectLst>
              </a:rPr>
            </a:br>
            <a:endParaRPr lang="en-US" sz="2700" b="0" dirty="0">
              <a:solidFill>
                <a:schemeClr val="tx2">
                  <a:lumMod val="90000"/>
                  <a:lumOff val="10000"/>
                </a:schemeClr>
              </a:solidFill>
              <a:effectLst/>
            </a:endParaRPr>
          </a:p>
        </p:txBody>
      </p:sp>
      <p:sp>
        <p:nvSpPr>
          <p:cNvPr id="3" name="Text Placeholder 2">
            <a:extLst>
              <a:ext uri="{FF2B5EF4-FFF2-40B4-BE49-F238E27FC236}">
                <a16:creationId xmlns:a16="http://schemas.microsoft.com/office/drawing/2014/main" id="{9C083C53-1F23-471B-945A-1978C2E8AF96}"/>
              </a:ext>
            </a:extLst>
          </p:cNvPr>
          <p:cNvSpPr>
            <a:spLocks noGrp="1"/>
          </p:cNvSpPr>
          <p:nvPr>
            <p:ph type="body" idx="1"/>
          </p:nvPr>
        </p:nvSpPr>
        <p:spPr>
          <a:xfrm>
            <a:off x="564935" y="1095345"/>
            <a:ext cx="3931920" cy="792162"/>
          </a:xfrm>
        </p:spPr>
        <p:txBody>
          <a:bodyPr/>
          <a:lstStyle/>
          <a:p>
            <a:r>
              <a:rPr lang="en-US" dirty="0"/>
              <a:t>DD Waivers</a:t>
            </a:r>
          </a:p>
        </p:txBody>
      </p:sp>
      <p:sp>
        <p:nvSpPr>
          <p:cNvPr id="5" name="Text Placeholder 4">
            <a:extLst>
              <a:ext uri="{FF2B5EF4-FFF2-40B4-BE49-F238E27FC236}">
                <a16:creationId xmlns:a16="http://schemas.microsoft.com/office/drawing/2014/main" id="{41C1E42D-0B01-4787-9136-6D46B3D4AB2A}"/>
              </a:ext>
            </a:extLst>
          </p:cNvPr>
          <p:cNvSpPr>
            <a:spLocks noGrp="1"/>
          </p:cNvSpPr>
          <p:nvPr>
            <p:ph type="body" sz="half" idx="3"/>
          </p:nvPr>
        </p:nvSpPr>
        <p:spPr>
          <a:xfrm>
            <a:off x="4604856" y="1133119"/>
            <a:ext cx="3931920" cy="792162"/>
          </a:xfrm>
        </p:spPr>
        <p:txBody>
          <a:bodyPr/>
          <a:lstStyle/>
          <a:p>
            <a:endParaRPr lang="en-US" dirty="0"/>
          </a:p>
        </p:txBody>
      </p:sp>
      <p:sp>
        <p:nvSpPr>
          <p:cNvPr id="2" name="Content Placeholder 1"/>
          <p:cNvSpPr>
            <a:spLocks noGrp="1"/>
          </p:cNvSpPr>
          <p:nvPr>
            <p:ph sz="quarter" idx="2"/>
          </p:nvPr>
        </p:nvSpPr>
        <p:spPr>
          <a:xfrm>
            <a:off x="559911" y="2286000"/>
            <a:ext cx="3931920" cy="3489960"/>
          </a:xfrm>
        </p:spPr>
        <p:txBody>
          <a:bodyPr/>
          <a:lstStyle/>
          <a:p>
            <a:pPr eaLnBrk="1" fontAlgn="auto" hangingPunct="1">
              <a:lnSpc>
                <a:spcPct val="80000"/>
              </a:lnSpc>
              <a:spcAft>
                <a:spcPts val="0"/>
              </a:spcAft>
              <a:defRPr/>
            </a:pPr>
            <a:r>
              <a:rPr lang="en-US" dirty="0">
                <a:solidFill>
                  <a:schemeClr val="tx2">
                    <a:lumMod val="90000"/>
                    <a:lumOff val="10000"/>
                  </a:schemeClr>
                </a:solidFill>
                <a:effectLst>
                  <a:outerShdw blurRad="38100" dist="38100" dir="2700000" algn="tl">
                    <a:srgbClr val="C0C0C0"/>
                  </a:outerShdw>
                </a:effectLst>
                <a:latin typeface="+mj-lt"/>
              </a:rPr>
              <a:t>DD diagnosis from psychologist or another diagnostician</a:t>
            </a:r>
            <a:br>
              <a:rPr lang="en-US" dirty="0">
                <a:solidFill>
                  <a:schemeClr val="tx2">
                    <a:lumMod val="90000"/>
                    <a:lumOff val="10000"/>
                  </a:schemeClr>
                </a:solidFill>
                <a:effectLst>
                  <a:outerShdw blurRad="38100" dist="38100" dir="2700000" algn="tl">
                    <a:srgbClr val="C0C0C0"/>
                  </a:outerShdw>
                </a:effectLst>
                <a:latin typeface="+mj-lt"/>
              </a:rPr>
            </a:br>
            <a:endParaRPr lang="en-US" dirty="0">
              <a:solidFill>
                <a:schemeClr val="tx2">
                  <a:lumMod val="90000"/>
                  <a:lumOff val="10000"/>
                </a:schemeClr>
              </a:solidFill>
              <a:effectLst>
                <a:outerShdw blurRad="38100" dist="38100" dir="2700000" algn="tl">
                  <a:srgbClr val="C0C0C0"/>
                </a:outerShdw>
              </a:effectLst>
              <a:latin typeface="+mj-lt"/>
            </a:endParaRPr>
          </a:p>
          <a:p>
            <a:pPr eaLnBrk="1" fontAlgn="auto" hangingPunct="1">
              <a:lnSpc>
                <a:spcPct val="80000"/>
              </a:lnSpc>
              <a:spcAft>
                <a:spcPts val="0"/>
              </a:spcAft>
              <a:defRPr/>
            </a:pPr>
            <a:r>
              <a:rPr lang="en-US" dirty="0">
                <a:solidFill>
                  <a:schemeClr val="tx2">
                    <a:lumMod val="90000"/>
                    <a:lumOff val="10000"/>
                  </a:schemeClr>
                </a:solidFill>
                <a:effectLst>
                  <a:outerShdw blurRad="38100" dist="38100" dir="2700000" algn="tl">
                    <a:srgbClr val="C0C0C0"/>
                  </a:outerShdw>
                </a:effectLst>
                <a:latin typeface="+mj-lt"/>
              </a:rPr>
              <a:t>IQ score needed, but no IQ minimum or maximum</a:t>
            </a:r>
            <a:endParaRPr lang="en-US" dirty="0">
              <a:latin typeface="+mj-lt"/>
            </a:endParaRPr>
          </a:p>
          <a:p>
            <a:pPr marL="265176" indent="-265176" eaLnBrk="1" fontAlgn="auto" hangingPunct="1">
              <a:lnSpc>
                <a:spcPct val="80000"/>
              </a:lnSpc>
              <a:spcAft>
                <a:spcPts val="0"/>
              </a:spcAft>
              <a:buFont typeface="Wingdings" pitchFamily="2" charset="2"/>
              <a:buNone/>
              <a:defRPr/>
            </a:pPr>
            <a:endParaRPr lang="en-US" sz="1400" b="1" dirty="0">
              <a:effectLst>
                <a:outerShdw blurRad="38100" dist="38100" dir="2700000" algn="tl">
                  <a:srgbClr val="C0C0C0"/>
                </a:outerShdw>
              </a:effectLst>
              <a:latin typeface="Arial Narrow" panose="020B0606020202030204" pitchFamily="34" charset="0"/>
            </a:endParaRPr>
          </a:p>
          <a:p>
            <a:pPr>
              <a:defRPr/>
            </a:pPr>
            <a:endParaRPr lang="en-US" sz="1400" dirty="0">
              <a:latin typeface="Arial Narrow" panose="020B0606020202030204" pitchFamily="34" charset="0"/>
            </a:endParaRPr>
          </a:p>
        </p:txBody>
      </p:sp>
      <p:sp>
        <p:nvSpPr>
          <p:cNvPr id="6" name="Content Placeholder 5">
            <a:extLst>
              <a:ext uri="{FF2B5EF4-FFF2-40B4-BE49-F238E27FC236}">
                <a16:creationId xmlns:a16="http://schemas.microsoft.com/office/drawing/2014/main" id="{EF2B7C35-AD1C-4AE0-876E-0F4CE3AC2D34}"/>
              </a:ext>
            </a:extLst>
          </p:cNvPr>
          <p:cNvSpPr>
            <a:spLocks noGrp="1"/>
          </p:cNvSpPr>
          <p:nvPr>
            <p:ph sz="quarter" idx="4"/>
          </p:nvPr>
        </p:nvSpPr>
        <p:spPr>
          <a:xfrm>
            <a:off x="4572000" y="2209800"/>
            <a:ext cx="3931920" cy="3489960"/>
          </a:xfrm>
        </p:spPr>
        <p:txBody>
          <a:bodyPr/>
          <a:lstStyle/>
          <a:p>
            <a:pPr eaLnBrk="1" fontAlgn="auto" hangingPunct="1">
              <a:lnSpc>
                <a:spcPct val="80000"/>
              </a:lnSpc>
              <a:spcAft>
                <a:spcPts val="0"/>
              </a:spcAft>
              <a:defRPr/>
            </a:pPr>
            <a:r>
              <a:rPr lang="en-US" dirty="0">
                <a:solidFill>
                  <a:schemeClr val="tx2">
                    <a:lumMod val="90000"/>
                    <a:lumOff val="10000"/>
                  </a:schemeClr>
                </a:solidFill>
              </a:rPr>
              <a:t>Individuals who have </a:t>
            </a:r>
            <a:r>
              <a:rPr lang="en-US" u="sng" dirty="0">
                <a:solidFill>
                  <a:schemeClr val="tx2">
                    <a:lumMod val="90000"/>
                    <a:lumOff val="10000"/>
                  </a:schemeClr>
                </a:solidFill>
              </a:rPr>
              <a:t>significant medical needs</a:t>
            </a:r>
            <a:br>
              <a:rPr lang="en-US" u="sng" dirty="0">
                <a:solidFill>
                  <a:schemeClr val="tx2">
                    <a:lumMod val="90000"/>
                    <a:lumOff val="10000"/>
                  </a:schemeClr>
                </a:solidFill>
              </a:rPr>
            </a:br>
            <a:endParaRPr lang="en-US" dirty="0">
              <a:solidFill>
                <a:schemeClr val="tx2">
                  <a:lumMod val="90000"/>
                  <a:lumOff val="10000"/>
                </a:schemeClr>
              </a:solidFill>
            </a:endParaRPr>
          </a:p>
          <a:p>
            <a:pPr eaLnBrk="1" fontAlgn="auto" hangingPunct="1">
              <a:lnSpc>
                <a:spcPct val="80000"/>
              </a:lnSpc>
              <a:spcAft>
                <a:spcPts val="0"/>
              </a:spcAft>
              <a:defRPr/>
            </a:pPr>
            <a:r>
              <a:rPr lang="en-US" dirty="0">
                <a:solidFill>
                  <a:schemeClr val="tx2">
                    <a:lumMod val="90000"/>
                    <a:lumOff val="10000"/>
                  </a:schemeClr>
                </a:solidFill>
              </a:rPr>
              <a:t>Self assessment </a:t>
            </a:r>
            <a:r>
              <a:rPr lang="en-US" dirty="0">
                <a:hlinkClick r:id="rId3"/>
              </a:rPr>
              <a:t>https://momsinmotion.net/commonwealth-coordinated-care-plus-eligibility-self-help-tool/</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Rot="1" noChangeArrowheads="1"/>
          </p:cNvSpPr>
          <p:nvPr>
            <p:ph type="title" idx="4294967295"/>
          </p:nvPr>
        </p:nvSpPr>
        <p:spPr>
          <a:xfrm>
            <a:off x="457200" y="457200"/>
            <a:ext cx="7924800" cy="1143000"/>
          </a:xfrm>
        </p:spPr>
        <p:txBody>
          <a:bodyPr anchor="ctr"/>
          <a:lstStyle/>
          <a:p>
            <a:pPr eaLnBrk="1" fontAlgn="auto" hangingPunct="1">
              <a:spcAft>
                <a:spcPts val="0"/>
              </a:spcAft>
              <a:defRPr/>
            </a:pPr>
            <a:r>
              <a:rPr lang="en-US" dirty="0">
                <a:solidFill>
                  <a:schemeClr val="accent1">
                    <a:tint val="88000"/>
                    <a:satMod val="150000"/>
                  </a:schemeClr>
                </a:solidFill>
                <a:effectLst>
                  <a:outerShdw blurRad="38100" dist="38100" dir="2700000" algn="tl">
                    <a:srgbClr val="C0C0C0"/>
                  </a:outerShdw>
                </a:effectLst>
              </a:rPr>
              <a:t>Functional Eligibility</a:t>
            </a:r>
          </a:p>
        </p:txBody>
      </p:sp>
      <p:sp>
        <p:nvSpPr>
          <p:cNvPr id="258051" name="Rectangle 3"/>
          <p:cNvSpPr>
            <a:spLocks noGrp="1" noChangeArrowheads="1"/>
          </p:cNvSpPr>
          <p:nvPr>
            <p:ph type="body" idx="4294967295"/>
          </p:nvPr>
        </p:nvSpPr>
        <p:spPr>
          <a:xfrm>
            <a:off x="533400" y="1447800"/>
            <a:ext cx="7693025" cy="4953000"/>
          </a:xfrm>
        </p:spPr>
        <p:txBody>
          <a:bodyPr>
            <a:normAutofit/>
          </a:bodyPr>
          <a:lstStyle/>
          <a:p>
            <a:pPr marL="265176" indent="-265176" eaLnBrk="1" fontAlgn="auto" hangingPunct="1">
              <a:lnSpc>
                <a:spcPct val="80000"/>
              </a:lnSpc>
              <a:spcAft>
                <a:spcPts val="0"/>
              </a:spcAft>
              <a:buFontTx/>
              <a:buNone/>
              <a:defRPr/>
            </a:pPr>
            <a:r>
              <a:rPr lang="en-US" sz="2000" b="1" dirty="0">
                <a:solidFill>
                  <a:schemeClr val="tx2">
                    <a:lumMod val="90000"/>
                    <a:lumOff val="10000"/>
                  </a:schemeClr>
                </a:solidFill>
                <a:effectLst>
                  <a:outerShdw blurRad="38100" dist="38100" dir="2700000" algn="tl">
                    <a:srgbClr val="C0C0C0"/>
                  </a:outerShdw>
                </a:effectLst>
              </a:rPr>
              <a:t>Disability Waivers:</a:t>
            </a:r>
            <a:r>
              <a:rPr lang="en-US" sz="2400" dirty="0">
                <a:solidFill>
                  <a:schemeClr val="tx2">
                    <a:lumMod val="90000"/>
                    <a:lumOff val="10000"/>
                  </a:schemeClr>
                </a:solidFill>
                <a:effectLst>
                  <a:outerShdw blurRad="38100" dist="38100" dir="2700000" algn="tl">
                    <a:srgbClr val="C0C0C0"/>
                  </a:outerShdw>
                </a:effectLst>
              </a:rPr>
              <a:t> </a:t>
            </a:r>
          </a:p>
          <a:p>
            <a:pPr marL="265176" indent="-265176" eaLnBrk="1" fontAlgn="auto" hangingPunct="1">
              <a:lnSpc>
                <a:spcPct val="110000"/>
              </a:lnSpc>
              <a:spcAft>
                <a:spcPts val="0"/>
              </a:spcAft>
              <a:buFontTx/>
              <a:buChar char="-"/>
              <a:defRPr/>
            </a:pPr>
            <a:r>
              <a:rPr lang="en-US" sz="1800" dirty="0">
                <a:solidFill>
                  <a:schemeClr val="tx2">
                    <a:lumMod val="90000"/>
                    <a:lumOff val="10000"/>
                  </a:schemeClr>
                </a:solidFill>
              </a:rPr>
              <a:t>VIDES test by age</a:t>
            </a:r>
            <a:endParaRPr lang="en-US" sz="1400" dirty="0">
              <a:solidFill>
                <a:schemeClr val="tx2">
                  <a:lumMod val="90000"/>
                  <a:lumOff val="10000"/>
                </a:schemeClr>
              </a:solidFill>
            </a:endParaRPr>
          </a:p>
          <a:p>
            <a:pPr marL="548640" lvl="1" indent="-201168" eaLnBrk="1" fontAlgn="auto" hangingPunct="1">
              <a:lnSpc>
                <a:spcPct val="110000"/>
              </a:lnSpc>
              <a:spcAft>
                <a:spcPts val="0"/>
              </a:spcAft>
              <a:buFontTx/>
              <a:buChar char="-"/>
              <a:defRPr/>
            </a:pPr>
            <a:endParaRPr lang="en-US" sz="1800" b="1" dirty="0">
              <a:solidFill>
                <a:schemeClr val="tx2">
                  <a:lumMod val="90000"/>
                  <a:lumOff val="10000"/>
                </a:schemeClr>
              </a:solidFill>
              <a:effectLst>
                <a:outerShdw blurRad="38100" dist="38100" dir="2700000" algn="tl">
                  <a:srgbClr val="C0C0C0"/>
                </a:outerShdw>
              </a:effectLst>
            </a:endParaRPr>
          </a:p>
          <a:p>
            <a:pPr marL="0" indent="0" eaLnBrk="1" fontAlgn="auto" hangingPunct="1">
              <a:lnSpc>
                <a:spcPct val="80000"/>
              </a:lnSpc>
              <a:spcAft>
                <a:spcPts val="0"/>
              </a:spcAft>
              <a:buFont typeface="Wingdings 2" panose="05020102010507070707" pitchFamily="18" charset="2"/>
              <a:buNone/>
              <a:defRPr/>
            </a:pPr>
            <a:r>
              <a:rPr lang="en-US" sz="2000" b="1" dirty="0">
                <a:solidFill>
                  <a:schemeClr val="tx2">
                    <a:lumMod val="90000"/>
                    <a:lumOff val="10000"/>
                  </a:schemeClr>
                </a:solidFill>
                <a:effectLst>
                  <a:outerShdw blurRad="38100" dist="38100" dir="2700000" algn="tl">
                    <a:srgbClr val="C0C0C0"/>
                  </a:outerShdw>
                </a:effectLst>
              </a:rPr>
              <a:t>CCC Plus Waiver:</a:t>
            </a:r>
            <a:r>
              <a:rPr lang="en-US" sz="3600" dirty="0">
                <a:solidFill>
                  <a:schemeClr val="tx2">
                    <a:lumMod val="90000"/>
                    <a:lumOff val="10000"/>
                  </a:schemeClr>
                </a:solidFill>
                <a:effectLst>
                  <a:outerShdw blurRad="38100" dist="38100" dir="2700000" algn="tl">
                    <a:srgbClr val="C0C0C0"/>
                  </a:outerShdw>
                </a:effectLst>
              </a:rPr>
              <a:t> </a:t>
            </a:r>
          </a:p>
          <a:p>
            <a:pPr marL="265176" indent="-265176" eaLnBrk="1" fontAlgn="auto" hangingPunct="1">
              <a:lnSpc>
                <a:spcPct val="110000"/>
              </a:lnSpc>
              <a:spcAft>
                <a:spcPts val="0"/>
              </a:spcAft>
              <a:buFontTx/>
              <a:buChar char="-"/>
              <a:defRPr/>
            </a:pPr>
            <a:r>
              <a:rPr lang="en-US" sz="1800" dirty="0">
                <a:solidFill>
                  <a:schemeClr val="tx2">
                    <a:lumMod val="90000"/>
                    <a:lumOff val="10000"/>
                  </a:schemeClr>
                </a:solidFill>
              </a:rPr>
              <a:t>Uniform Assessment Instrument (UAI) </a:t>
            </a:r>
            <a:r>
              <a:rPr lang="en-US" sz="1400" b="1" dirty="0">
                <a:hlinkClick r:id="rId3"/>
              </a:rPr>
              <a:t>https://tinyurl.com/VAUAI</a:t>
            </a:r>
            <a:endParaRPr lang="en-US" sz="1400" b="1" dirty="0"/>
          </a:p>
          <a:p>
            <a:pPr marL="265176" indent="-265176" eaLnBrk="1" fontAlgn="auto" hangingPunct="1">
              <a:lnSpc>
                <a:spcPct val="110000"/>
              </a:lnSpc>
              <a:spcAft>
                <a:spcPts val="0"/>
              </a:spcAft>
              <a:buFontTx/>
              <a:buChar char="-"/>
              <a:defRPr/>
            </a:pPr>
            <a:r>
              <a:rPr lang="en-US" sz="1800" dirty="0">
                <a:solidFill>
                  <a:schemeClr val="tx2">
                    <a:lumMod val="90000"/>
                    <a:lumOff val="10000"/>
                  </a:schemeClr>
                </a:solidFill>
              </a:rPr>
              <a:t>Focus on personal care and </a:t>
            </a:r>
            <a:r>
              <a:rPr lang="en-US" sz="1800" i="1" dirty="0">
                <a:solidFill>
                  <a:schemeClr val="tx2">
                    <a:lumMod val="90000"/>
                    <a:lumOff val="10000"/>
                  </a:schemeClr>
                </a:solidFill>
              </a:rPr>
              <a:t>medical care needs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1" y="2133600"/>
            <a:ext cx="7924800" cy="3200400"/>
          </a:xfrm>
        </p:spPr>
        <p:txBody>
          <a:bodyPr>
            <a:normAutofit/>
          </a:bodyPr>
          <a:lstStyle/>
          <a:p>
            <a:pPr eaLnBrk="1" fontAlgn="auto" hangingPunct="1">
              <a:spcBef>
                <a:spcPct val="10000"/>
              </a:spcBef>
              <a:spcAft>
                <a:spcPts val="0"/>
              </a:spcAft>
              <a:defRPr/>
            </a:pPr>
            <a:r>
              <a:rPr lang="en-US" sz="2000" dirty="0">
                <a:solidFill>
                  <a:schemeClr val="tx2">
                    <a:lumMod val="90000"/>
                    <a:lumOff val="10000"/>
                  </a:schemeClr>
                </a:solidFill>
                <a:effectLst/>
                <a:latin typeface="+mn-lt"/>
              </a:rPr>
              <a:t>◊ $2,823 per month income cap (300% of 2024 SSI 	    amount)</a:t>
            </a:r>
            <a:br>
              <a:rPr lang="en-US" sz="2000" dirty="0">
                <a:solidFill>
                  <a:schemeClr val="tx2">
                    <a:lumMod val="90000"/>
                    <a:lumOff val="10000"/>
                  </a:schemeClr>
                </a:solidFill>
                <a:effectLst/>
                <a:latin typeface="+mn-lt"/>
              </a:rPr>
            </a:br>
            <a:r>
              <a:rPr lang="en-US" sz="2000" dirty="0">
                <a:solidFill>
                  <a:schemeClr val="tx2">
                    <a:lumMod val="90000"/>
                    <a:lumOff val="10000"/>
                  </a:schemeClr>
                </a:solidFill>
                <a:effectLst/>
              </a:rPr>
              <a:t>◊ </a:t>
            </a:r>
            <a:r>
              <a:rPr lang="en-US" sz="2000" dirty="0">
                <a:solidFill>
                  <a:schemeClr val="tx2">
                    <a:lumMod val="90000"/>
                    <a:lumOff val="10000"/>
                  </a:schemeClr>
                </a:solidFill>
                <a:effectLst/>
                <a:latin typeface="+mn-lt"/>
              </a:rPr>
              <a:t>$2000 resource limit for adults</a:t>
            </a:r>
            <a:br>
              <a:rPr lang="en-US" sz="2000" dirty="0">
                <a:solidFill>
                  <a:schemeClr val="tx2">
                    <a:lumMod val="90000"/>
                    <a:lumOff val="10000"/>
                  </a:schemeClr>
                </a:solidFill>
                <a:effectLst/>
                <a:latin typeface="+mn-lt"/>
              </a:rPr>
            </a:br>
            <a:r>
              <a:rPr lang="en-US" sz="2000" dirty="0">
                <a:solidFill>
                  <a:schemeClr val="tx2">
                    <a:lumMod val="90000"/>
                    <a:lumOff val="10000"/>
                  </a:schemeClr>
                </a:solidFill>
                <a:effectLst/>
              </a:rPr>
              <a:t>◊ No </a:t>
            </a:r>
            <a:r>
              <a:rPr lang="en-US" sz="2000" dirty="0">
                <a:solidFill>
                  <a:schemeClr val="tx2">
                    <a:lumMod val="90000"/>
                    <a:lumOff val="10000"/>
                  </a:schemeClr>
                </a:solidFill>
                <a:effectLst/>
                <a:latin typeface="+mn-lt"/>
              </a:rPr>
              <a:t>resource limit for children</a:t>
            </a:r>
            <a:br>
              <a:rPr lang="en-US" sz="2000" dirty="0">
                <a:solidFill>
                  <a:schemeClr val="tx2">
                    <a:lumMod val="90000"/>
                    <a:lumOff val="10000"/>
                  </a:schemeClr>
                </a:solidFill>
                <a:effectLst/>
                <a:latin typeface="+mn-lt"/>
              </a:rPr>
            </a:br>
            <a:r>
              <a:rPr lang="en-US" sz="2000" dirty="0">
                <a:solidFill>
                  <a:schemeClr val="tx2">
                    <a:lumMod val="90000"/>
                    <a:lumOff val="10000"/>
                  </a:schemeClr>
                </a:solidFill>
                <a:effectLst/>
              </a:rPr>
              <a:t>◊ </a:t>
            </a:r>
            <a:r>
              <a:rPr lang="en-US" sz="2000" dirty="0">
                <a:solidFill>
                  <a:schemeClr val="tx2">
                    <a:lumMod val="90000"/>
                    <a:lumOff val="10000"/>
                  </a:schemeClr>
                </a:solidFill>
                <a:effectLst/>
                <a:latin typeface="+mn-lt"/>
              </a:rPr>
              <a:t>Parent income/resources do NOT EVER count*</a:t>
            </a:r>
            <a:br>
              <a:rPr lang="en-US" sz="2000" dirty="0">
                <a:solidFill>
                  <a:schemeClr val="tx2">
                    <a:lumMod val="90000"/>
                    <a:lumOff val="10000"/>
                  </a:schemeClr>
                </a:solidFill>
                <a:effectLst/>
                <a:latin typeface="+mn-lt"/>
              </a:rPr>
            </a:br>
            <a:br>
              <a:rPr lang="en-US" sz="2000" dirty="0">
                <a:solidFill>
                  <a:schemeClr val="tx2">
                    <a:lumMod val="90000"/>
                    <a:lumOff val="10000"/>
                  </a:schemeClr>
                </a:solidFill>
                <a:effectLst/>
                <a:latin typeface="+mn-lt"/>
              </a:rPr>
            </a:br>
            <a:endParaRPr lang="en-US" sz="2000" dirty="0">
              <a:solidFill>
                <a:schemeClr val="accent1"/>
              </a:solidFill>
            </a:endParaRPr>
          </a:p>
        </p:txBody>
      </p:sp>
      <p:sp>
        <p:nvSpPr>
          <p:cNvPr id="3" name="Text Placeholder 2"/>
          <p:cNvSpPr>
            <a:spLocks noGrp="1"/>
          </p:cNvSpPr>
          <p:nvPr>
            <p:ph idx="4294967295"/>
          </p:nvPr>
        </p:nvSpPr>
        <p:spPr>
          <a:xfrm>
            <a:off x="457200" y="533400"/>
            <a:ext cx="8183563" cy="1450975"/>
          </a:xfrm>
        </p:spPr>
        <p:txBody>
          <a:bodyPr>
            <a:normAutofit/>
          </a:bodyPr>
          <a:lstStyle/>
          <a:p>
            <a:pPr marL="265176" indent="-265176" eaLnBrk="1" fontAlgn="auto" hangingPunct="1">
              <a:spcAft>
                <a:spcPts val="0"/>
              </a:spcAft>
              <a:buFont typeface="Wingdings 2"/>
              <a:buNone/>
              <a:defRPr/>
            </a:pPr>
            <a:r>
              <a:rPr lang="en-US" sz="3200" b="1" dirty="0">
                <a:solidFill>
                  <a:schemeClr val="accent1"/>
                </a:solidFill>
                <a:latin typeface="Arial (headings)"/>
              </a:rPr>
              <a:t>Financial Eligibility Thresholds for Medicaid </a:t>
            </a:r>
            <a:r>
              <a:rPr lang="en-US" sz="3200" b="1" u="sng" dirty="0">
                <a:solidFill>
                  <a:schemeClr val="accent1"/>
                </a:solidFill>
                <a:latin typeface="Arial (headings)"/>
              </a:rPr>
              <a:t>Long Term Care</a:t>
            </a:r>
            <a:r>
              <a:rPr lang="en-US" sz="3200" b="1" dirty="0">
                <a:solidFill>
                  <a:schemeClr val="accent1"/>
                </a:solidFill>
                <a:latin typeface="Arial (headings)"/>
              </a:rPr>
              <a:t>, like Waivers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13" y="1820863"/>
            <a:ext cx="7772400" cy="1828800"/>
          </a:xfrm>
        </p:spPr>
        <p:txBody>
          <a:bodyPr/>
          <a:lstStyle/>
          <a:p>
            <a:pPr>
              <a:defRPr/>
            </a:pPr>
            <a:r>
              <a:rPr lang="en-US" dirty="0"/>
              <a:t>Services</a:t>
            </a:r>
          </a:p>
        </p:txBody>
      </p:sp>
      <p:sp>
        <p:nvSpPr>
          <p:cNvPr id="5" name="Subtitle 4"/>
          <p:cNvSpPr>
            <a:spLocks noGrp="1"/>
          </p:cNvSpPr>
          <p:nvPr>
            <p:ph type="subTitle" idx="1"/>
          </p:nvPr>
        </p:nvSpPr>
        <p:spPr>
          <a:xfrm>
            <a:off x="722313" y="3684588"/>
            <a:ext cx="7772400" cy="914400"/>
          </a:xfrm>
        </p:spPr>
        <p:txBody>
          <a:bodyPr/>
          <a:lstStyle/>
          <a:p>
            <a:pP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Rot="1" noChangeArrowheads="1"/>
          </p:cNvSpPr>
          <p:nvPr>
            <p:ph type="title" idx="4294967295"/>
          </p:nvPr>
        </p:nvSpPr>
        <p:spPr>
          <a:xfrm>
            <a:off x="1219200" y="762000"/>
            <a:ext cx="7924800" cy="1143000"/>
          </a:xfrm>
        </p:spPr>
        <p:txBody>
          <a:bodyPr anchor="ctr"/>
          <a:lstStyle/>
          <a:p>
            <a:pPr eaLnBrk="1" fontAlgn="auto" hangingPunct="1">
              <a:spcAft>
                <a:spcPts val="0"/>
              </a:spcAft>
              <a:defRPr/>
            </a:pPr>
            <a:r>
              <a:rPr lang="en-US" sz="3200" i="1" dirty="0">
                <a:solidFill>
                  <a:schemeClr val="accent1">
                    <a:tint val="88000"/>
                    <a:satMod val="150000"/>
                  </a:schemeClr>
                </a:solidFill>
                <a:effectLst>
                  <a:outerShdw blurRad="38100" dist="38100" dir="2700000" algn="tl">
                    <a:srgbClr val="C0C0C0"/>
                  </a:outerShdw>
                </a:effectLst>
              </a:rPr>
              <a:t>Some Core Disability Waiver Services</a:t>
            </a:r>
          </a:p>
        </p:txBody>
      </p:sp>
      <p:sp>
        <p:nvSpPr>
          <p:cNvPr id="261123" name="Rectangle 3"/>
          <p:cNvSpPr>
            <a:spLocks noGrp="1" noChangeArrowheads="1"/>
          </p:cNvSpPr>
          <p:nvPr>
            <p:ph type="body" idx="4294967295"/>
          </p:nvPr>
        </p:nvSpPr>
        <p:spPr>
          <a:xfrm>
            <a:off x="990600" y="1981200"/>
            <a:ext cx="5943600" cy="3724275"/>
          </a:xfrm>
        </p:spPr>
        <p:txBody>
          <a:bodyPr>
            <a:normAutofit/>
          </a:bodyPr>
          <a:lstStyle/>
          <a:p>
            <a:pPr marL="265176" indent="-265176" eaLnBrk="1" fontAlgn="auto" hangingPunct="1">
              <a:lnSpc>
                <a:spcPct val="90000"/>
              </a:lnSpc>
              <a:spcAft>
                <a:spcPts val="0"/>
              </a:spcAft>
              <a:buFont typeface="Wingdings 2"/>
              <a:buChar char=""/>
              <a:defRPr/>
            </a:pPr>
            <a:r>
              <a:rPr lang="en-US" sz="2400" dirty="0">
                <a:effectLst>
                  <a:outerShdw blurRad="38100" dist="38100" dir="2700000" algn="tl">
                    <a:srgbClr val="C0C0C0"/>
                  </a:outerShdw>
                </a:effectLst>
              </a:rPr>
              <a:t>Personal / Attendant Care</a:t>
            </a:r>
          </a:p>
          <a:p>
            <a:pPr marL="265176" indent="-265176" eaLnBrk="1" fontAlgn="auto" hangingPunct="1">
              <a:lnSpc>
                <a:spcPct val="90000"/>
              </a:lnSpc>
              <a:spcAft>
                <a:spcPts val="0"/>
              </a:spcAft>
              <a:buFont typeface="Wingdings 2"/>
              <a:buChar char=""/>
              <a:defRPr/>
            </a:pPr>
            <a:r>
              <a:rPr lang="en-US" sz="2400" dirty="0">
                <a:effectLst>
                  <a:outerShdw blurRad="38100" dist="38100" dir="2700000" algn="tl">
                    <a:srgbClr val="C0C0C0"/>
                  </a:outerShdw>
                </a:effectLst>
              </a:rPr>
              <a:t>Respite Care</a:t>
            </a:r>
          </a:p>
          <a:p>
            <a:pPr marL="265176" indent="-265176" eaLnBrk="1" fontAlgn="auto" hangingPunct="1">
              <a:lnSpc>
                <a:spcPct val="90000"/>
              </a:lnSpc>
              <a:spcAft>
                <a:spcPts val="0"/>
              </a:spcAft>
              <a:buFont typeface="Wingdings 2"/>
              <a:buChar char=""/>
              <a:defRPr/>
            </a:pPr>
            <a:r>
              <a:rPr lang="en-US" sz="2400" dirty="0">
                <a:effectLst>
                  <a:outerShdw blurRad="38100" dist="38100" dir="2700000" algn="tl">
                    <a:srgbClr val="C0C0C0"/>
                  </a:outerShdw>
                </a:effectLst>
              </a:rPr>
              <a:t>Companion Care</a:t>
            </a:r>
          </a:p>
          <a:p>
            <a:pPr marL="265176" indent="-265176" eaLnBrk="1" fontAlgn="auto" hangingPunct="1">
              <a:lnSpc>
                <a:spcPct val="90000"/>
              </a:lnSpc>
              <a:spcAft>
                <a:spcPts val="0"/>
              </a:spcAft>
              <a:buFont typeface="Wingdings 2"/>
              <a:buChar char=""/>
              <a:defRPr/>
            </a:pPr>
            <a:r>
              <a:rPr lang="en-US" sz="2400" dirty="0">
                <a:effectLst>
                  <a:outerShdw blurRad="38100" dist="38100" dir="2700000" algn="tl">
                    <a:srgbClr val="C0C0C0"/>
                  </a:outerShdw>
                </a:effectLst>
              </a:rPr>
              <a:t>In Home Residential or out of home residential</a:t>
            </a:r>
          </a:p>
          <a:p>
            <a:pPr marL="265176" indent="-265176" eaLnBrk="1" fontAlgn="auto" hangingPunct="1">
              <a:lnSpc>
                <a:spcPct val="90000"/>
              </a:lnSpc>
              <a:spcAft>
                <a:spcPts val="0"/>
              </a:spcAft>
              <a:buFont typeface="Wingdings 2"/>
              <a:buChar char=""/>
              <a:defRPr/>
            </a:pPr>
            <a:r>
              <a:rPr lang="en-US" sz="2400" dirty="0">
                <a:effectLst>
                  <a:outerShdw blurRad="38100" dist="38100" dir="2700000" algn="tl">
                    <a:srgbClr val="C0C0C0"/>
                  </a:outerShdw>
                </a:effectLst>
              </a:rPr>
              <a:t>Assistive Technology</a:t>
            </a:r>
          </a:p>
          <a:p>
            <a:pPr marL="265176" indent="-265176" eaLnBrk="1" fontAlgn="auto" hangingPunct="1">
              <a:lnSpc>
                <a:spcPct val="90000"/>
              </a:lnSpc>
              <a:spcAft>
                <a:spcPts val="0"/>
              </a:spcAft>
              <a:buFont typeface="Wingdings 2"/>
              <a:buChar char=""/>
              <a:defRPr/>
            </a:pPr>
            <a:r>
              <a:rPr lang="en-US" sz="2400" dirty="0">
                <a:effectLst>
                  <a:outerShdw blurRad="38100" dist="38100" dir="2700000" algn="tl">
                    <a:srgbClr val="C0C0C0"/>
                  </a:outerShdw>
                </a:effectLst>
              </a:rPr>
              <a:t>Environmental Modifications</a:t>
            </a:r>
          </a:p>
          <a:p>
            <a:pPr marL="265176" indent="-265176" eaLnBrk="1" fontAlgn="auto" hangingPunct="1">
              <a:lnSpc>
                <a:spcPct val="90000"/>
              </a:lnSpc>
              <a:spcAft>
                <a:spcPts val="0"/>
              </a:spcAft>
              <a:buFont typeface="Wingdings 2"/>
              <a:buChar char=""/>
              <a:defRPr/>
            </a:pPr>
            <a:r>
              <a:rPr lang="en-US" sz="2400" dirty="0">
                <a:effectLst>
                  <a:outerShdw blurRad="38100" dist="38100" dir="2700000" algn="tl">
                    <a:srgbClr val="C0C0C0"/>
                  </a:outerShdw>
                </a:effectLst>
              </a:rPr>
              <a:t>Private duty and skilled nursing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905000"/>
            <a:ext cx="8183563" cy="1371600"/>
          </a:xfrm>
        </p:spPr>
        <p:txBody>
          <a:bodyPr>
            <a:noAutofit/>
          </a:bodyPr>
          <a:lstStyle/>
          <a:p>
            <a:pPr algn="ctr">
              <a:defRPr/>
            </a:pPr>
            <a:r>
              <a:rPr lang="en-US" sz="6600" dirty="0"/>
              <a:t>Application Process</a:t>
            </a:r>
          </a:p>
        </p:txBody>
      </p:sp>
    </p:spTree>
    <p:extLst>
      <p:ext uri="{BB962C8B-B14F-4D97-AF65-F5344CB8AC3E}">
        <p14:creationId xmlns:p14="http://schemas.microsoft.com/office/powerpoint/2010/main" val="4065579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Rot="1" noChangeArrowheads="1"/>
          </p:cNvSpPr>
          <p:nvPr>
            <p:ph type="title" idx="4294967295"/>
          </p:nvPr>
        </p:nvSpPr>
        <p:spPr>
          <a:xfrm>
            <a:off x="304800" y="304800"/>
            <a:ext cx="8077200" cy="914400"/>
          </a:xfrm>
        </p:spPr>
        <p:txBody>
          <a:bodyPr anchor="ctr">
            <a:normAutofit fontScale="90000"/>
          </a:bodyPr>
          <a:lstStyle/>
          <a:p>
            <a:pPr eaLnBrk="1" fontAlgn="auto" hangingPunct="1">
              <a:spcAft>
                <a:spcPts val="0"/>
              </a:spcAft>
              <a:defRPr/>
            </a:pPr>
            <a:r>
              <a:rPr lang="en-US" sz="2800" dirty="0">
                <a:solidFill>
                  <a:schemeClr val="accent1">
                    <a:tint val="88000"/>
                    <a:satMod val="150000"/>
                  </a:schemeClr>
                </a:solidFill>
                <a:effectLst>
                  <a:outerShdw blurRad="38100" dist="38100" dir="2700000" algn="tl">
                    <a:srgbClr val="C0C0C0"/>
                  </a:outerShdw>
                </a:effectLst>
              </a:rPr>
              <a:t>Applying for </a:t>
            </a:r>
            <a:r>
              <a:rPr lang="en-US" sz="2800" u="sng" dirty="0">
                <a:solidFill>
                  <a:schemeClr val="accent1">
                    <a:tint val="88000"/>
                    <a:satMod val="150000"/>
                  </a:schemeClr>
                </a:solidFill>
                <a:effectLst>
                  <a:outerShdw blurRad="38100" dist="38100" dir="2700000" algn="tl">
                    <a:srgbClr val="C0C0C0"/>
                  </a:outerShdw>
                </a:effectLst>
              </a:rPr>
              <a:t>all</a:t>
            </a:r>
            <a:r>
              <a:rPr lang="en-US" sz="2800" dirty="0">
                <a:solidFill>
                  <a:schemeClr val="accent1">
                    <a:tint val="88000"/>
                    <a:satMod val="150000"/>
                  </a:schemeClr>
                </a:solidFill>
                <a:effectLst>
                  <a:outerShdw blurRad="38100" dist="38100" dir="2700000" algn="tl">
                    <a:srgbClr val="C0C0C0"/>
                  </a:outerShdw>
                </a:effectLst>
              </a:rPr>
              <a:t> Developmental Disability Waivers</a:t>
            </a:r>
          </a:p>
        </p:txBody>
      </p:sp>
      <p:sp>
        <p:nvSpPr>
          <p:cNvPr id="4" name="Rectangle 4"/>
          <p:cNvSpPr>
            <a:spLocks noChangeArrowheads="1"/>
          </p:cNvSpPr>
          <p:nvPr/>
        </p:nvSpPr>
        <p:spPr bwMode="auto">
          <a:xfrm>
            <a:off x="286719" y="1219200"/>
            <a:ext cx="8382000" cy="3964162"/>
          </a:xfrm>
          <a:prstGeom prst="rect">
            <a:avLst/>
          </a:prstGeom>
          <a:noFill/>
          <a:ln w="9525">
            <a:noFill/>
            <a:miter lim="800000"/>
            <a:headEnd/>
            <a:tailEnd/>
          </a:ln>
          <a:effectLst/>
        </p:spPr>
        <p:txBody>
          <a:bodyPr>
            <a:spAutoFit/>
          </a:bodyPr>
          <a:lstStyle/>
          <a:p>
            <a:pPr marL="342900" indent="-342900" eaLnBrk="1" hangingPunct="1">
              <a:lnSpc>
                <a:spcPct val="90000"/>
              </a:lnSpc>
              <a:spcBef>
                <a:spcPct val="50000"/>
              </a:spcBef>
              <a:buClr>
                <a:schemeClr val="hlink"/>
              </a:buClr>
              <a:buSzPct val="70000"/>
              <a:buFont typeface="Wingdings" pitchFamily="2" charset="2"/>
              <a:buNone/>
              <a:defRPr/>
            </a:pPr>
            <a:r>
              <a:rPr lang="en-US" sz="2400" b="1" u="none" dirty="0">
                <a:latin typeface="+mj-lt"/>
                <a:cs typeface="+mn-cs"/>
              </a:rPr>
              <a:t>Screenings are conducted by the local CSBs</a:t>
            </a:r>
          </a:p>
          <a:p>
            <a:pPr marL="342900" indent="-342900">
              <a:defRPr/>
            </a:pPr>
            <a:r>
              <a:rPr lang="en-US" u="none" dirty="0">
                <a:effectLst>
                  <a:outerShdw blurRad="38100" dist="38100" dir="2700000" algn="tl">
                    <a:srgbClr val="C0C0C0"/>
                  </a:outerShdw>
                </a:effectLst>
                <a:latin typeface="+mj-lt"/>
                <a:cs typeface="+mn-cs"/>
              </a:rPr>
              <a:t>	</a:t>
            </a:r>
          </a:p>
          <a:p>
            <a:pPr marL="800100" lvl="1" indent="-342900">
              <a:buFont typeface="Arial" panose="020B0604020202020204" pitchFamily="34" charset="0"/>
              <a:buChar char="•"/>
              <a:defRPr/>
            </a:pPr>
            <a:r>
              <a:rPr lang="en-US" u="none" dirty="0">
                <a:solidFill>
                  <a:srgbClr val="FFC000"/>
                </a:solidFill>
                <a:latin typeface="+mj-lt"/>
                <a:cs typeface="+mn-cs"/>
              </a:rPr>
              <a:t>Arlington: 	703-228-1700</a:t>
            </a:r>
          </a:p>
          <a:p>
            <a:pPr marL="800100" lvl="1" indent="-342900">
              <a:buFont typeface="Arial" panose="020B0604020202020204" pitchFamily="34" charset="0"/>
              <a:buChar char="•"/>
              <a:defRPr/>
            </a:pPr>
            <a:r>
              <a:rPr lang="en-US" u="none" dirty="0">
                <a:solidFill>
                  <a:srgbClr val="FFC000"/>
                </a:solidFill>
                <a:latin typeface="+mj-lt"/>
                <a:cs typeface="+mn-cs"/>
              </a:rPr>
              <a:t>Alexandria: 	703-746-3400</a:t>
            </a:r>
          </a:p>
          <a:p>
            <a:pPr marL="800100" lvl="1" indent="-342900">
              <a:buFont typeface="Arial" panose="020B0604020202020204" pitchFamily="34" charset="0"/>
              <a:buChar char="•"/>
              <a:defRPr/>
            </a:pPr>
            <a:r>
              <a:rPr lang="en-US" u="none" dirty="0">
                <a:solidFill>
                  <a:srgbClr val="FFC000"/>
                </a:solidFill>
                <a:latin typeface="+mj-lt"/>
                <a:cs typeface="+mn-cs"/>
              </a:rPr>
              <a:t>Fairfax: 		703-324-4400</a:t>
            </a:r>
          </a:p>
          <a:p>
            <a:pPr marL="800100" lvl="1" indent="-342900">
              <a:buFont typeface="Arial" panose="020B0604020202020204" pitchFamily="34" charset="0"/>
              <a:buChar char="•"/>
              <a:defRPr/>
            </a:pPr>
            <a:r>
              <a:rPr lang="en-US" u="none" dirty="0">
                <a:solidFill>
                  <a:srgbClr val="FFC000"/>
                </a:solidFill>
                <a:latin typeface="+mj-lt"/>
              </a:rPr>
              <a:t>Loudoun: 	703-777-0597</a:t>
            </a:r>
          </a:p>
          <a:p>
            <a:pPr marL="342900" indent="-342900">
              <a:defRPr/>
            </a:pPr>
            <a:endParaRPr lang="en-US" sz="2000" b="1" u="none" dirty="0">
              <a:effectLst>
                <a:outerShdw blurRad="38100" dist="38100" dir="2700000" algn="tl">
                  <a:srgbClr val="C0C0C0"/>
                </a:outerShdw>
              </a:effectLst>
              <a:latin typeface="+mj-lt"/>
              <a:cs typeface="+mn-cs"/>
            </a:endParaRPr>
          </a:p>
          <a:p>
            <a:pPr marL="342900" indent="-342900">
              <a:defRPr/>
            </a:pPr>
            <a:r>
              <a:rPr lang="en-US" sz="2000" b="1" u="none" dirty="0">
                <a:latin typeface="+mj-lt"/>
                <a:cs typeface="+mn-cs"/>
              </a:rPr>
              <a:t>Steps:</a:t>
            </a:r>
          </a:p>
          <a:p>
            <a:pPr marL="342900" indent="-342900">
              <a:defRPr/>
            </a:pPr>
            <a:r>
              <a:rPr lang="en-US" u="none" dirty="0">
                <a:latin typeface="+mj-lt"/>
                <a:cs typeface="+mn-cs"/>
              </a:rPr>
              <a:t>	1) </a:t>
            </a:r>
            <a:r>
              <a:rPr lang="en-US" sz="2000" u="none" dirty="0">
                <a:latin typeface="+mj-lt"/>
                <a:cs typeface="+mn-cs"/>
              </a:rPr>
              <a:t>Call your local CSB to complete a screening process</a:t>
            </a:r>
          </a:p>
          <a:p>
            <a:pPr marL="342900" indent="-342900">
              <a:defRPr/>
            </a:pPr>
            <a:r>
              <a:rPr lang="en-US" sz="2000" u="none" dirty="0">
                <a:latin typeface="+mj-lt"/>
                <a:cs typeface="+mn-cs"/>
              </a:rPr>
              <a:t>	2) Complete application they send to you</a:t>
            </a:r>
          </a:p>
          <a:p>
            <a:pPr marL="342900" indent="-342900">
              <a:defRPr/>
            </a:pPr>
            <a:r>
              <a:rPr lang="en-US" sz="2000" u="none" dirty="0">
                <a:latin typeface="+mj-lt"/>
                <a:cs typeface="+mn-cs"/>
              </a:rPr>
              <a:t>	3) Complete the process with the VIDES assessment, in person planning meeting, and get a letter confirming you’re on the waiting list</a:t>
            </a:r>
          </a:p>
        </p:txBody>
      </p:sp>
    </p:spTree>
    <p:extLst>
      <p:ext uri="{BB962C8B-B14F-4D97-AF65-F5344CB8AC3E}">
        <p14:creationId xmlns:p14="http://schemas.microsoft.com/office/powerpoint/2010/main" val="3014519946"/>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Rot="1" noChangeArrowheads="1"/>
          </p:cNvSpPr>
          <p:nvPr>
            <p:ph type="title" idx="4294967295"/>
          </p:nvPr>
        </p:nvSpPr>
        <p:spPr>
          <a:xfrm>
            <a:off x="381000" y="457200"/>
            <a:ext cx="7239000" cy="914400"/>
          </a:xfrm>
        </p:spPr>
        <p:txBody>
          <a:bodyPr anchor="ctr">
            <a:normAutofit fontScale="90000"/>
          </a:bodyPr>
          <a:lstStyle/>
          <a:p>
            <a:pPr marL="114300" eaLnBrk="1" fontAlgn="auto" hangingPunct="1">
              <a:spcAft>
                <a:spcPts val="0"/>
              </a:spcAft>
              <a:defRPr/>
            </a:pPr>
            <a:r>
              <a:rPr lang="en-US" sz="2800" dirty="0">
                <a:solidFill>
                  <a:schemeClr val="accent1">
                    <a:tint val="88000"/>
                    <a:satMod val="150000"/>
                  </a:schemeClr>
                </a:solidFill>
                <a:effectLst>
                  <a:outerShdw blurRad="38100" dist="38100" dir="2700000" algn="tl">
                    <a:srgbClr val="C0C0C0"/>
                  </a:outerShdw>
                </a:effectLst>
              </a:rPr>
              <a:t>Screening and Application Process: CCC Plus Waiver</a:t>
            </a:r>
          </a:p>
        </p:txBody>
      </p:sp>
      <p:sp>
        <p:nvSpPr>
          <p:cNvPr id="195587" name="Rectangle 3"/>
          <p:cNvSpPr>
            <a:spLocks noGrp="1" noChangeArrowheads="1"/>
          </p:cNvSpPr>
          <p:nvPr>
            <p:ph type="body" sz="half" idx="4294967295"/>
          </p:nvPr>
        </p:nvSpPr>
        <p:spPr>
          <a:xfrm>
            <a:off x="685800" y="1447800"/>
            <a:ext cx="7924800" cy="5257800"/>
          </a:xfrm>
        </p:spPr>
        <p:txBody>
          <a:bodyPr>
            <a:normAutofit/>
          </a:bodyPr>
          <a:lstStyle/>
          <a:p>
            <a:pPr eaLnBrk="1" fontAlgn="auto" hangingPunct="1">
              <a:spcAft>
                <a:spcPts val="0"/>
              </a:spcAft>
              <a:buSzPct val="150000"/>
              <a:buFont typeface="Wingdings" panose="05000000000000000000" pitchFamily="2" charset="2"/>
              <a:buChar char="§"/>
              <a:defRPr/>
            </a:pPr>
            <a:r>
              <a:rPr lang="en-US" sz="2000" dirty="0">
                <a:latin typeface="+mj-lt"/>
              </a:rPr>
              <a:t>    Call your local Department of Social Services for intake</a:t>
            </a:r>
          </a:p>
          <a:p>
            <a:pPr lvl="1">
              <a:defRPr/>
            </a:pPr>
            <a:r>
              <a:rPr lang="en-US" sz="1800" dirty="0">
                <a:solidFill>
                  <a:srgbClr val="FFC000"/>
                </a:solidFill>
                <a:latin typeface="+mj-lt"/>
              </a:rPr>
              <a:t>Alexandria (571) 213-7963 (kids), (703) 746-5999 (adults)</a:t>
            </a:r>
          </a:p>
          <a:p>
            <a:pPr lvl="1">
              <a:defRPr/>
            </a:pPr>
            <a:r>
              <a:rPr lang="en-US" sz="1800" dirty="0">
                <a:solidFill>
                  <a:srgbClr val="FFC000"/>
                </a:solidFill>
                <a:latin typeface="+mj-lt"/>
              </a:rPr>
              <a:t>Arlington (703) 228-1297 (kids), (703) 228-1700 (adults)</a:t>
            </a:r>
          </a:p>
          <a:p>
            <a:pPr lvl="1">
              <a:defRPr/>
            </a:pPr>
            <a:r>
              <a:rPr lang="en-US" sz="1800" dirty="0">
                <a:solidFill>
                  <a:srgbClr val="FFC000"/>
                </a:solidFill>
                <a:latin typeface="+mj-lt"/>
              </a:rPr>
              <a:t>Fairfax (703) 324-7948</a:t>
            </a:r>
          </a:p>
          <a:p>
            <a:pPr lvl="1">
              <a:defRPr/>
            </a:pPr>
            <a:r>
              <a:rPr lang="en-US" sz="1800" dirty="0">
                <a:solidFill>
                  <a:srgbClr val="FFC000"/>
                </a:solidFill>
                <a:latin typeface="+mj-lt"/>
              </a:rPr>
              <a:t>Loudoun (703) 777-8949</a:t>
            </a:r>
          </a:p>
          <a:p>
            <a:pPr marL="533400" indent="-533400" eaLnBrk="1" fontAlgn="auto" hangingPunct="1">
              <a:spcAft>
                <a:spcPts val="0"/>
              </a:spcAft>
              <a:buFont typeface="Wingdings" pitchFamily="2" charset="2"/>
              <a:buChar char="n"/>
              <a:defRPr/>
            </a:pPr>
            <a:r>
              <a:rPr lang="en-US" sz="2000" dirty="0">
                <a:latin typeface="+mj-lt"/>
              </a:rPr>
              <a:t>Set up Screening and intake appointment with Social Worker</a:t>
            </a:r>
          </a:p>
          <a:p>
            <a:pPr marL="533400" indent="-533400" eaLnBrk="1" fontAlgn="auto" hangingPunct="1">
              <a:spcAft>
                <a:spcPts val="0"/>
              </a:spcAft>
              <a:buFont typeface="Wingdings" pitchFamily="2" charset="2"/>
              <a:buChar char="n"/>
              <a:defRPr/>
            </a:pPr>
            <a:r>
              <a:rPr lang="en-US" sz="2000" dirty="0">
                <a:latin typeface="+mj-lt"/>
              </a:rPr>
              <a:t>Schedule visit with the nurse</a:t>
            </a:r>
          </a:p>
          <a:p>
            <a:pPr marL="533400" indent="-533400" eaLnBrk="1" fontAlgn="auto" hangingPunct="1">
              <a:spcAft>
                <a:spcPts val="0"/>
              </a:spcAft>
              <a:buFont typeface="Wingdings" pitchFamily="2" charset="2"/>
              <a:buChar char="n"/>
              <a:defRPr/>
            </a:pPr>
            <a:r>
              <a:rPr lang="en-US" sz="2000" dirty="0">
                <a:latin typeface="+mj-lt"/>
              </a:rPr>
              <a:t>Meet with local County case worker</a:t>
            </a:r>
          </a:p>
          <a:p>
            <a:pPr marL="533400" indent="-533400" eaLnBrk="1" fontAlgn="auto" hangingPunct="1">
              <a:spcAft>
                <a:spcPts val="0"/>
              </a:spcAft>
              <a:buFont typeface="Wingdings" pitchFamily="2" charset="2"/>
              <a:buChar char="n"/>
              <a:defRPr/>
            </a:pPr>
            <a:r>
              <a:rPr lang="en-US" sz="2000" dirty="0">
                <a:latin typeface="+mj-lt"/>
              </a:rPr>
              <a:t>Meet with Home Health Care Agency or Service Facilitator</a:t>
            </a:r>
          </a:p>
          <a:p>
            <a:pPr marL="533400" indent="-533400" eaLnBrk="1" fontAlgn="auto" hangingPunct="1">
              <a:spcAft>
                <a:spcPts val="0"/>
              </a:spcAft>
              <a:buFont typeface="Wingdings 2"/>
              <a:buChar char=""/>
              <a:defRPr/>
            </a:pPr>
            <a:endParaRPr lang="en-US" sz="2400" b="1" dirty="0">
              <a:latin typeface="+mj-lt"/>
            </a:endParaRPr>
          </a:p>
          <a:p>
            <a:pPr marL="533400" indent="-533400" eaLnBrk="1" fontAlgn="auto" hangingPunct="1">
              <a:spcAft>
                <a:spcPts val="0"/>
              </a:spcAft>
              <a:buFont typeface="Wingdings" pitchFamily="2" charset="2"/>
              <a:buNone/>
              <a:defRPr/>
            </a:pPr>
            <a:r>
              <a:rPr lang="en-US" sz="2400" b="1" dirty="0">
                <a:latin typeface="+mj-lt"/>
              </a:rPr>
              <a:t>NO WAITING LIST</a:t>
            </a:r>
            <a:endParaRPr lang="en-US" sz="2000" dirty="0">
              <a:latin typeface="+mj-lt"/>
            </a:endParaRPr>
          </a:p>
          <a:p>
            <a:pPr marL="533400" indent="-533400" eaLnBrk="1" fontAlgn="auto" hangingPunct="1">
              <a:spcAft>
                <a:spcPts val="0"/>
              </a:spcAft>
              <a:buFont typeface="Wingdings" pitchFamily="2" charset="2"/>
              <a:buNone/>
              <a:defRPr/>
            </a:pPr>
            <a:endParaRPr lang="en-US" sz="2000" dirty="0">
              <a:effectLst>
                <a:outerShdw blurRad="38100" dist="38100" dir="2700000" algn="tl">
                  <a:srgbClr val="C0C0C0"/>
                </a:outerShdw>
              </a:effectLst>
              <a:latin typeface="Garamond" pitchFamily="18" charset="0"/>
            </a:endParaRPr>
          </a:p>
        </p:txBody>
      </p:sp>
    </p:spTree>
    <p:extLst>
      <p:ext uri="{BB962C8B-B14F-4D97-AF65-F5344CB8AC3E}">
        <p14:creationId xmlns:p14="http://schemas.microsoft.com/office/powerpoint/2010/main" val="1931907843"/>
      </p:ext>
    </p:extLst>
  </p:cSld>
  <p:clrMapOvr>
    <a:masterClrMapping/>
  </p:clrMapOvr>
  <p:transition spd="med">
    <p:checke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667000"/>
            <a:ext cx="8183563" cy="1371600"/>
          </a:xfrm>
        </p:spPr>
        <p:txBody>
          <a:bodyPr>
            <a:noAutofit/>
          </a:bodyPr>
          <a:lstStyle/>
          <a:p>
            <a:pPr algn="ctr">
              <a:defRPr/>
            </a:pPr>
            <a:r>
              <a:rPr lang="en-US" sz="6600" dirty="0"/>
              <a:t>Waiting List Navigation for the DD Waivers</a:t>
            </a:r>
          </a:p>
        </p:txBody>
      </p:sp>
    </p:spTree>
    <p:extLst>
      <p:ext uri="{BB962C8B-B14F-4D97-AF65-F5344CB8AC3E}">
        <p14:creationId xmlns:p14="http://schemas.microsoft.com/office/powerpoint/2010/main" val="693219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Rot="1" noChangeArrowheads="1"/>
          </p:cNvSpPr>
          <p:nvPr>
            <p:ph type="title" idx="4294967295"/>
          </p:nvPr>
        </p:nvSpPr>
        <p:spPr>
          <a:xfrm>
            <a:off x="381000" y="457200"/>
            <a:ext cx="8001000" cy="762000"/>
          </a:xfrm>
        </p:spPr>
        <p:txBody>
          <a:bodyPr anchor="ctr">
            <a:normAutofit fontScale="90000"/>
          </a:bodyPr>
          <a:lstStyle/>
          <a:p>
            <a:pPr eaLnBrk="1" fontAlgn="auto" hangingPunct="1">
              <a:spcAft>
                <a:spcPts val="0"/>
              </a:spcAft>
              <a:defRPr/>
            </a:pPr>
            <a:r>
              <a:rPr lang="en-US" dirty="0">
                <a:solidFill>
                  <a:schemeClr val="accent1">
                    <a:tint val="88000"/>
                    <a:satMod val="150000"/>
                  </a:schemeClr>
                </a:solidFill>
                <a:effectLst>
                  <a:outerShdw blurRad="38100" dist="38100" dir="2700000" algn="tl">
                    <a:srgbClr val="C0C0C0"/>
                  </a:outerShdw>
                </a:effectLst>
              </a:rPr>
              <a:t>Disability Waiver Waiting Lists</a:t>
            </a:r>
          </a:p>
        </p:txBody>
      </p:sp>
      <p:sp>
        <p:nvSpPr>
          <p:cNvPr id="193539" name="Rectangle 3"/>
          <p:cNvSpPr>
            <a:spLocks noGrp="1" noChangeArrowheads="1"/>
          </p:cNvSpPr>
          <p:nvPr>
            <p:ph type="body" idx="4294967295"/>
          </p:nvPr>
        </p:nvSpPr>
        <p:spPr>
          <a:xfrm>
            <a:off x="304800" y="1219200"/>
            <a:ext cx="8077200" cy="4953000"/>
          </a:xfrm>
        </p:spPr>
        <p:txBody>
          <a:bodyPr>
            <a:noAutofit/>
          </a:bodyPr>
          <a:lstStyle/>
          <a:p>
            <a:pPr marL="265176" indent="-265176" eaLnBrk="1" fontAlgn="auto" hangingPunct="1">
              <a:lnSpc>
                <a:spcPct val="80000"/>
              </a:lnSpc>
              <a:spcAft>
                <a:spcPts val="0"/>
              </a:spcAft>
              <a:buFontTx/>
              <a:buNone/>
              <a:defRPr/>
            </a:pPr>
            <a:endParaRPr lang="en-US" sz="2600" b="1" dirty="0">
              <a:effectLst>
                <a:outerShdw blurRad="38100" dist="38100" dir="2700000" algn="tl">
                  <a:srgbClr val="C0C0C0"/>
                </a:outerShdw>
              </a:effectLst>
            </a:endParaRPr>
          </a:p>
          <a:p>
            <a:pPr marL="265176" indent="-265176" eaLnBrk="1" fontAlgn="auto" hangingPunct="1">
              <a:spcAft>
                <a:spcPts val="0"/>
              </a:spcAft>
              <a:buFontTx/>
              <a:buChar char="•"/>
              <a:defRPr/>
            </a:pPr>
            <a:r>
              <a:rPr lang="en-US" sz="2000" dirty="0">
                <a:solidFill>
                  <a:schemeClr val="tx2">
                    <a:lumMod val="90000"/>
                    <a:lumOff val="10000"/>
                  </a:schemeClr>
                </a:solidFill>
              </a:rPr>
              <a:t>Shared List</a:t>
            </a:r>
          </a:p>
          <a:p>
            <a:pPr marL="265176" indent="-265176" eaLnBrk="1" fontAlgn="auto" hangingPunct="1">
              <a:spcAft>
                <a:spcPts val="0"/>
              </a:spcAft>
              <a:buFontTx/>
              <a:buChar char="•"/>
              <a:defRPr/>
            </a:pPr>
            <a:r>
              <a:rPr lang="en-US" sz="2000" u="sng" dirty="0">
                <a:solidFill>
                  <a:schemeClr val="tx2">
                    <a:lumMod val="90000"/>
                    <a:lumOff val="10000"/>
                  </a:schemeClr>
                </a:solidFill>
              </a:rPr>
              <a:t>Unpredictable because of urgency of need</a:t>
            </a:r>
          </a:p>
          <a:p>
            <a:pPr marL="265176" indent="-265176" eaLnBrk="1" fontAlgn="auto" hangingPunct="1">
              <a:spcAft>
                <a:spcPts val="0"/>
              </a:spcAft>
              <a:buFontTx/>
              <a:buChar char="•"/>
              <a:defRPr/>
            </a:pPr>
            <a:r>
              <a:rPr lang="en-US" sz="2000" dirty="0">
                <a:solidFill>
                  <a:schemeClr val="tx2">
                    <a:lumMod val="90000"/>
                    <a:lumOff val="10000"/>
                  </a:schemeClr>
                </a:solidFill>
              </a:rPr>
              <a:t>Community Services Boards manage it</a:t>
            </a:r>
          </a:p>
          <a:p>
            <a:pPr marL="265176" indent="-265176" eaLnBrk="1" fontAlgn="auto" hangingPunct="1">
              <a:spcAft>
                <a:spcPts val="0"/>
              </a:spcAft>
              <a:buFontTx/>
              <a:buChar char="•"/>
              <a:defRPr/>
            </a:pPr>
            <a:r>
              <a:rPr lang="en-US" sz="2000" dirty="0">
                <a:solidFill>
                  <a:schemeClr val="tx2">
                    <a:lumMod val="90000"/>
                    <a:lumOff val="10000"/>
                  </a:schemeClr>
                </a:solidFill>
              </a:rPr>
              <a:t>Priority 1, 2, and 3</a:t>
            </a:r>
          </a:p>
        </p:txBody>
      </p:sp>
    </p:spTree>
    <p:extLst>
      <p:ext uri="{BB962C8B-B14F-4D97-AF65-F5344CB8AC3E}">
        <p14:creationId xmlns:p14="http://schemas.microsoft.com/office/powerpoint/2010/main" val="898126499"/>
      </p:ext>
    </p:extLst>
  </p:cSld>
  <p:clrMapOvr>
    <a:masterClrMapping/>
  </p:clrMapOvr>
  <p:transition spd="med">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533400" y="304800"/>
            <a:ext cx="8183563" cy="1050925"/>
          </a:xfrm>
        </p:spPr>
        <p:txBody>
          <a:bodyPr/>
          <a:lstStyle/>
          <a:p>
            <a:pPr eaLnBrk="1" fontAlgn="auto" hangingPunct="1">
              <a:spcAft>
                <a:spcPts val="0"/>
              </a:spcAft>
              <a:defRPr/>
            </a:pPr>
            <a:r>
              <a:rPr lang="en-US" dirty="0">
                <a:solidFill>
                  <a:schemeClr val="accent1">
                    <a:tint val="88000"/>
                    <a:satMod val="150000"/>
                  </a:schemeClr>
                </a:solidFill>
              </a:rPr>
              <a:t>Outline</a:t>
            </a:r>
          </a:p>
        </p:txBody>
      </p:sp>
      <p:sp>
        <p:nvSpPr>
          <p:cNvPr id="11267" name="Rectangle 3"/>
          <p:cNvSpPr>
            <a:spLocks noGrp="1" noChangeArrowheads="1"/>
          </p:cNvSpPr>
          <p:nvPr>
            <p:ph idx="1"/>
          </p:nvPr>
        </p:nvSpPr>
        <p:spPr>
          <a:xfrm>
            <a:off x="228600" y="1355725"/>
            <a:ext cx="8183563" cy="4419600"/>
          </a:xfrm>
        </p:spPr>
        <p:txBody>
          <a:bodyPr/>
          <a:lstStyle/>
          <a:p>
            <a:pPr marL="533400" indent="-533400" eaLnBrk="1" hangingPunct="1">
              <a:buFont typeface="Wingdings" panose="05000000000000000000" pitchFamily="2" charset="2"/>
              <a:buAutoNum type="arabicParenR"/>
            </a:pPr>
            <a:r>
              <a:rPr lang="en-US" altLang="en-US" dirty="0"/>
              <a:t>Purpose and Description of Medicaid Waivers</a:t>
            </a:r>
          </a:p>
          <a:p>
            <a:pPr marL="533400" indent="-533400" eaLnBrk="1" hangingPunct="1">
              <a:buFont typeface="Wingdings" panose="05000000000000000000" pitchFamily="2" charset="2"/>
              <a:buAutoNum type="arabicParenR"/>
            </a:pPr>
            <a:r>
              <a:rPr lang="en-US" altLang="en-US" dirty="0"/>
              <a:t>Eligibility Criteria for all Waivers</a:t>
            </a:r>
          </a:p>
          <a:p>
            <a:pPr marL="533400" indent="-533400" eaLnBrk="1" hangingPunct="1">
              <a:buFont typeface="Wingdings" panose="05000000000000000000" pitchFamily="2" charset="2"/>
              <a:buAutoNum type="arabicParenR"/>
            </a:pPr>
            <a:r>
              <a:rPr lang="en-US" altLang="en-US" dirty="0"/>
              <a:t>Waiver Services </a:t>
            </a:r>
          </a:p>
          <a:p>
            <a:pPr marL="533400" indent="-533400" eaLnBrk="1" hangingPunct="1">
              <a:buFont typeface="Wingdings" panose="05000000000000000000" pitchFamily="2" charset="2"/>
              <a:buAutoNum type="arabicParenR"/>
            </a:pPr>
            <a:r>
              <a:rPr lang="en-US" altLang="en-US" dirty="0"/>
              <a:t>Application Process</a:t>
            </a:r>
          </a:p>
          <a:p>
            <a:pPr marL="533400" indent="-533400" eaLnBrk="1" hangingPunct="1">
              <a:buFont typeface="Wingdings" panose="05000000000000000000" pitchFamily="2" charset="2"/>
              <a:buAutoNum type="arabicParenR"/>
            </a:pPr>
            <a:r>
              <a:rPr lang="en-US" altLang="en-US" dirty="0"/>
              <a:t>Waiting List Navigation</a:t>
            </a:r>
          </a:p>
          <a:p>
            <a:pPr marL="533400" indent="-533400" eaLnBrk="1" hangingPunct="1">
              <a:buFont typeface="Wingdings" panose="05000000000000000000" pitchFamily="2" charset="2"/>
              <a:buAutoNum type="arabicParenR"/>
            </a:pPr>
            <a:r>
              <a:rPr lang="en-US" altLang="en-US" dirty="0"/>
              <a:t>Contact information for The Arc of Northern Virginia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6"/>
          <p:cNvSpPr>
            <a:spLocks noChangeArrowheads="1"/>
          </p:cNvSpPr>
          <p:nvPr/>
        </p:nvSpPr>
        <p:spPr bwMode="auto">
          <a:xfrm>
            <a:off x="3124200" y="1866900"/>
            <a:ext cx="5715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defRPr>
            </a:lvl1pPr>
            <a:lvl2pPr marL="742950" indent="-285750">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defRPr>
            </a:lvl2pPr>
            <a:lvl3pPr marL="1143000" indent="-228600">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defRPr>
            </a:lvl3pPr>
            <a:lvl4pPr marL="1600200" indent="-228600">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defRPr>
            </a:lvl4pPr>
            <a:lvl5pPr marL="2057400" indent="-228600">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9pPr>
          </a:lstStyle>
          <a:p>
            <a:pPr marL="0" indent="0" algn="ctr" eaLnBrk="1" hangingPunct="1">
              <a:spcBef>
                <a:spcPct val="20000"/>
              </a:spcBef>
              <a:buClr>
                <a:schemeClr val="tx1"/>
              </a:buClr>
              <a:buSzPct val="75000"/>
              <a:buFont typeface="Wingdings 2" panose="05020102010507070707" pitchFamily="18" charset="2"/>
              <a:buNone/>
              <a:defRPr/>
            </a:pPr>
            <a:r>
              <a:rPr lang="en-US" altLang="en-US" b="1" u="none" dirty="0">
                <a:latin typeface="Arial" panose="020B0604020202020204" pitchFamily="34" charset="0"/>
              </a:rPr>
              <a:t>Lucy Beadnell</a:t>
            </a:r>
          </a:p>
          <a:p>
            <a:pPr marL="0" indent="0" algn="ctr" eaLnBrk="1" hangingPunct="1">
              <a:spcBef>
                <a:spcPct val="20000"/>
              </a:spcBef>
              <a:buClr>
                <a:schemeClr val="tx1"/>
              </a:buClr>
              <a:buSzPct val="75000"/>
              <a:buFont typeface="Wingdings 2" panose="05020102010507070707" pitchFamily="18" charset="2"/>
              <a:buNone/>
              <a:defRPr/>
            </a:pPr>
            <a:r>
              <a:rPr lang="en-US" altLang="en-US" u="none" dirty="0">
                <a:latin typeface="Arial" panose="020B0604020202020204" pitchFamily="34" charset="0"/>
              </a:rPr>
              <a:t>The Arc of Northern Virginia </a:t>
            </a:r>
          </a:p>
          <a:p>
            <a:pPr algn="ctr" eaLnBrk="1" hangingPunct="1">
              <a:spcBef>
                <a:spcPct val="20000"/>
              </a:spcBef>
              <a:buClr>
                <a:schemeClr val="tx1"/>
              </a:buClr>
              <a:buSzPct val="75000"/>
              <a:buFont typeface="Wingdings" panose="05000000000000000000" pitchFamily="2" charset="2"/>
              <a:buNone/>
              <a:defRPr/>
            </a:pPr>
            <a:r>
              <a:rPr lang="en-US" altLang="en-US" sz="2400" u="none" dirty="0">
                <a:latin typeface="Arial" panose="020B0604020202020204" pitchFamily="34" charset="0"/>
                <a:hlinkClick r:id="rId2"/>
              </a:rPr>
              <a:t>Lucy.Beadnell@TheArcofNOVA.org</a:t>
            </a:r>
            <a:r>
              <a:rPr lang="en-US" altLang="en-US" sz="2400" u="none" dirty="0">
                <a:latin typeface="Arial" panose="020B0604020202020204" pitchFamily="34" charset="0"/>
              </a:rPr>
              <a:t> </a:t>
            </a:r>
          </a:p>
          <a:p>
            <a:pPr algn="ctr" eaLnBrk="1" hangingPunct="1">
              <a:spcBef>
                <a:spcPct val="20000"/>
              </a:spcBef>
              <a:buClr>
                <a:schemeClr val="tx1"/>
              </a:buClr>
              <a:buSzPct val="75000"/>
              <a:buFont typeface="Wingdings" panose="05000000000000000000" pitchFamily="2" charset="2"/>
              <a:buNone/>
              <a:defRPr/>
            </a:pPr>
            <a:endParaRPr lang="en-US" altLang="en-US" u="none" dirty="0">
              <a:latin typeface="Arial" panose="020B0604020202020204" pitchFamily="34" charset="0"/>
            </a:endParaRPr>
          </a:p>
          <a:p>
            <a:pPr marL="0" indent="0" algn="ctr" eaLnBrk="1" hangingPunct="1">
              <a:spcBef>
                <a:spcPct val="20000"/>
              </a:spcBef>
              <a:buClr>
                <a:schemeClr val="tx1"/>
              </a:buClr>
              <a:buSzPct val="75000"/>
              <a:buFont typeface="Wingdings 2" panose="05020102010507070707" pitchFamily="18" charset="2"/>
              <a:buNone/>
              <a:defRPr/>
            </a:pPr>
            <a:r>
              <a:rPr lang="en-US" altLang="en-US" sz="2400" u="none" dirty="0">
                <a:latin typeface="Arial" panose="020B0604020202020204" pitchFamily="34" charset="0"/>
              </a:rPr>
              <a:t>Visit </a:t>
            </a:r>
            <a:r>
              <a:rPr lang="en-US" altLang="en-US" sz="2400" u="none" dirty="0">
                <a:latin typeface="Arial" panose="020B0604020202020204" pitchFamily="34" charset="0"/>
                <a:hlinkClick r:id="rId3"/>
              </a:rPr>
              <a:t>www.thearcofnova.org/answers</a:t>
            </a:r>
            <a:r>
              <a:rPr lang="en-US" altLang="en-US" sz="2400" u="none" dirty="0">
                <a:latin typeface="Arial" panose="020B0604020202020204" pitchFamily="34" charset="0"/>
              </a:rPr>
              <a:t> anytime with questions!</a:t>
            </a:r>
            <a:endParaRPr lang="en-US" altLang="en-US" u="none" dirty="0">
              <a:latin typeface="Arial" panose="020B0604020202020204" pitchFamily="34" charset="0"/>
            </a:endParaRPr>
          </a:p>
        </p:txBody>
      </p:sp>
      <p:pic>
        <p:nvPicPr>
          <p:cNvPr id="73732" name="Picture 7" descr="Become an ALLY">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962400"/>
            <a:ext cx="2667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3" name="Picture 5" descr="Arc_NVirginia_Color_Pos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1676400"/>
            <a:ext cx="2286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3F7F623-8043-48E0-BDDB-433658E5A2C5}"/>
              </a:ext>
            </a:extLst>
          </p:cNvPr>
          <p:cNvSpPr>
            <a:spLocks noGrp="1"/>
          </p:cNvSpPr>
          <p:nvPr>
            <p:ph type="title"/>
          </p:nvPr>
        </p:nvSpPr>
        <p:spPr>
          <a:xfrm>
            <a:off x="2590800" y="141061"/>
            <a:ext cx="8183562" cy="1050925"/>
          </a:xfrm>
        </p:spPr>
        <p:txBody>
          <a:bodyPr/>
          <a:lstStyle/>
          <a:p>
            <a:r>
              <a:rPr lang="en-US" dirty="0">
                <a:solidFill>
                  <a:schemeClr val="tx1"/>
                </a:solidFill>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0"/>
            <a:ext cx="8183563" cy="1371600"/>
          </a:xfrm>
        </p:spPr>
        <p:txBody>
          <a:bodyPr>
            <a:noAutofit/>
          </a:bodyPr>
          <a:lstStyle/>
          <a:p>
            <a:pPr algn="ctr">
              <a:defRPr/>
            </a:pPr>
            <a:r>
              <a:rPr lang="en-US" sz="6600" dirty="0"/>
              <a:t>Purpose and Description of the Waivers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533400"/>
            <a:ext cx="8183562" cy="1050925"/>
          </a:xfrm>
        </p:spPr>
        <p:txBody>
          <a:bodyPr/>
          <a:lstStyle/>
          <a:p>
            <a:pPr>
              <a:defRPr/>
            </a:pPr>
            <a:r>
              <a:rPr lang="en-US" dirty="0"/>
              <a:t>Why Look at Waivers?</a:t>
            </a:r>
          </a:p>
        </p:txBody>
      </p:sp>
      <p:sp>
        <p:nvSpPr>
          <p:cNvPr id="17411" name="Content Placeholder 2"/>
          <p:cNvSpPr>
            <a:spLocks noGrp="1"/>
          </p:cNvSpPr>
          <p:nvPr>
            <p:ph idx="1"/>
          </p:nvPr>
        </p:nvSpPr>
        <p:spPr>
          <a:xfrm>
            <a:off x="444500" y="1584325"/>
            <a:ext cx="8183563" cy="4187825"/>
          </a:xfrm>
        </p:spPr>
        <p:txBody>
          <a:bodyPr/>
          <a:lstStyle/>
          <a:p>
            <a:r>
              <a:rPr lang="en-US" altLang="en-US" dirty="0"/>
              <a:t>Offer a menu of services and designed to be a “one stop shop” for most people, even with a wide range of needs</a:t>
            </a:r>
          </a:p>
          <a:p>
            <a:r>
              <a:rPr lang="en-US" altLang="en-US" dirty="0"/>
              <a:t>Lifelong supports</a:t>
            </a:r>
          </a:p>
          <a:p>
            <a:r>
              <a:rPr lang="en-US" altLang="en-US" u="sng" dirty="0"/>
              <a:t>Only</a:t>
            </a:r>
            <a:r>
              <a:rPr lang="en-US" altLang="en-US" dirty="0"/>
              <a:t> public funding stream for ongoing support services</a:t>
            </a:r>
          </a:p>
          <a:p>
            <a:r>
              <a:rPr lang="en-US" altLang="en-US" dirty="0"/>
              <a:t>Free or very low cost for the individual with a disability</a:t>
            </a:r>
          </a:p>
          <a:p>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124200"/>
            <a:ext cx="8183563" cy="1371600"/>
          </a:xfrm>
        </p:spPr>
        <p:txBody>
          <a:bodyPr>
            <a:noAutofit/>
          </a:bodyPr>
          <a:lstStyle/>
          <a:p>
            <a:pPr algn="ctr">
              <a:defRPr/>
            </a:pPr>
            <a:r>
              <a:rPr lang="en-US" sz="5600" dirty="0"/>
              <a:t>Types of Waivers</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rrowheads="1"/>
          </p:cNvSpPr>
          <p:nvPr>
            <p:ph type="title" idx="4294967295"/>
          </p:nvPr>
        </p:nvSpPr>
        <p:spPr>
          <a:xfrm>
            <a:off x="685800" y="457200"/>
            <a:ext cx="7924800" cy="1143000"/>
          </a:xfrm>
        </p:spPr>
        <p:txBody>
          <a:bodyPr anchor="ctr">
            <a:normAutofit fontScale="90000"/>
          </a:bodyPr>
          <a:lstStyle/>
          <a:p>
            <a:pPr eaLnBrk="1" fontAlgn="auto" hangingPunct="1">
              <a:spcAft>
                <a:spcPts val="0"/>
              </a:spcAft>
              <a:defRPr/>
            </a:pPr>
            <a:r>
              <a:rPr lang="en-US" i="1" dirty="0">
                <a:solidFill>
                  <a:schemeClr val="accent1">
                    <a:tint val="88000"/>
                    <a:satMod val="150000"/>
                  </a:schemeClr>
                </a:solidFill>
                <a:effectLst>
                  <a:outerShdw blurRad="38100" dist="38100" dir="2700000" algn="tl">
                    <a:srgbClr val="C0C0C0"/>
                  </a:outerShdw>
                </a:effectLst>
              </a:rPr>
              <a:t>Two Types of Waivers in Virginia</a:t>
            </a:r>
          </a:p>
        </p:txBody>
      </p:sp>
      <p:sp>
        <p:nvSpPr>
          <p:cNvPr id="239619" name="Rectangle 3"/>
          <p:cNvSpPr>
            <a:spLocks noGrp="1" noChangeArrowheads="1"/>
          </p:cNvSpPr>
          <p:nvPr>
            <p:ph type="body" idx="4294967295"/>
          </p:nvPr>
        </p:nvSpPr>
        <p:spPr>
          <a:xfrm>
            <a:off x="1371600" y="1524000"/>
            <a:ext cx="7086600" cy="3657600"/>
          </a:xfrm>
        </p:spPr>
        <p:txBody>
          <a:bodyPr>
            <a:normAutofit/>
          </a:bodyPr>
          <a:lstStyle/>
          <a:p>
            <a:pPr marL="265176" indent="-265176" eaLnBrk="1" fontAlgn="auto" hangingPunct="1">
              <a:spcAft>
                <a:spcPts val="0"/>
              </a:spcAft>
              <a:buFont typeface="Wingdings 2"/>
              <a:buChar char=""/>
              <a:defRPr/>
            </a:pPr>
            <a:r>
              <a:rPr lang="en-US" sz="2400" dirty="0">
                <a:solidFill>
                  <a:schemeClr val="accent3">
                    <a:lumMod val="75000"/>
                  </a:schemeClr>
                </a:solidFill>
                <a:effectLst>
                  <a:outerShdw blurRad="38100" dist="38100" dir="2700000" algn="tl">
                    <a:srgbClr val="C0C0C0"/>
                  </a:outerShdw>
                </a:effectLst>
              </a:rPr>
              <a:t>Community Living Waiver</a:t>
            </a:r>
          </a:p>
          <a:p>
            <a:pPr marL="265176" indent="-265176" eaLnBrk="1" fontAlgn="auto" hangingPunct="1">
              <a:spcAft>
                <a:spcPts val="0"/>
              </a:spcAft>
              <a:buFont typeface="Wingdings 2"/>
              <a:buChar char=""/>
              <a:defRPr/>
            </a:pPr>
            <a:r>
              <a:rPr lang="en-US" sz="2400" dirty="0">
                <a:solidFill>
                  <a:schemeClr val="accent3">
                    <a:lumMod val="75000"/>
                  </a:schemeClr>
                </a:solidFill>
                <a:effectLst>
                  <a:outerShdw blurRad="38100" dist="38100" dir="2700000" algn="tl">
                    <a:srgbClr val="C0C0C0"/>
                  </a:outerShdw>
                </a:effectLst>
              </a:rPr>
              <a:t>Family and Individual Supports Waiver</a:t>
            </a:r>
          </a:p>
          <a:p>
            <a:pPr marL="265176" indent="-265176" eaLnBrk="1" fontAlgn="auto" hangingPunct="1">
              <a:spcAft>
                <a:spcPts val="0"/>
              </a:spcAft>
              <a:buFont typeface="Wingdings 2"/>
              <a:buChar char=""/>
              <a:defRPr/>
            </a:pPr>
            <a:r>
              <a:rPr lang="en-US" sz="2400" dirty="0">
                <a:solidFill>
                  <a:schemeClr val="accent3">
                    <a:lumMod val="75000"/>
                  </a:schemeClr>
                </a:solidFill>
                <a:effectLst>
                  <a:outerShdw blurRad="38100" dist="38100" dir="2700000" algn="tl">
                    <a:srgbClr val="C0C0C0"/>
                  </a:outerShdw>
                </a:effectLst>
              </a:rPr>
              <a:t>Building Independence Waiver</a:t>
            </a:r>
          </a:p>
          <a:p>
            <a:pPr marL="265176" indent="-265176" eaLnBrk="1" fontAlgn="auto" hangingPunct="1">
              <a:spcAft>
                <a:spcPts val="0"/>
              </a:spcAft>
              <a:buFont typeface="Wingdings 2"/>
              <a:buChar char=""/>
              <a:defRPr/>
            </a:pPr>
            <a:endParaRPr lang="en-US" sz="2400" dirty="0">
              <a:solidFill>
                <a:schemeClr val="accent3">
                  <a:lumMod val="75000"/>
                </a:schemeClr>
              </a:solidFill>
              <a:effectLst>
                <a:outerShdw blurRad="38100" dist="38100" dir="2700000" algn="tl">
                  <a:srgbClr val="C0C0C0"/>
                </a:outerShdw>
              </a:effectLst>
            </a:endParaRPr>
          </a:p>
          <a:p>
            <a:pPr marL="265176" indent="-265176" eaLnBrk="1" fontAlgn="auto" hangingPunct="1">
              <a:spcAft>
                <a:spcPts val="0"/>
              </a:spcAft>
              <a:buFont typeface="Wingdings 2"/>
              <a:buChar char=""/>
              <a:defRPr/>
            </a:pPr>
            <a:r>
              <a:rPr lang="en-US" sz="2400" dirty="0">
                <a:effectLst>
                  <a:outerShdw blurRad="38100" dist="38100" dir="2700000" algn="tl">
                    <a:srgbClr val="C0C0C0"/>
                  </a:outerShdw>
                </a:effectLst>
              </a:rPr>
              <a:t>Commonwealth Coordinated Care (CCC) Plus Waiver</a:t>
            </a:r>
          </a:p>
          <a:p>
            <a:pPr marL="547751" lvl="1" indent="-265176" eaLnBrk="1" fontAlgn="auto" hangingPunct="1">
              <a:spcAft>
                <a:spcPts val="0"/>
              </a:spcAft>
              <a:buFont typeface="Wingdings 2"/>
              <a:buChar char=""/>
              <a:defRPr/>
            </a:pPr>
            <a:r>
              <a:rPr lang="en-US" sz="2000" dirty="0">
                <a:effectLst>
                  <a:outerShdw blurRad="38100" dist="38100" dir="2700000" algn="tl">
                    <a:srgbClr val="C0C0C0"/>
                  </a:outerShdw>
                </a:effectLst>
              </a:rPr>
              <a:t>Formerly EDCD and Tech Waivers, but combined on July 1, 2017</a:t>
            </a:r>
          </a:p>
        </p:txBody>
      </p:sp>
      <p:sp>
        <p:nvSpPr>
          <p:cNvPr id="2" name="TextBox 1"/>
          <p:cNvSpPr txBox="1"/>
          <p:nvPr/>
        </p:nvSpPr>
        <p:spPr>
          <a:xfrm rot="16200000">
            <a:off x="175419" y="1739106"/>
            <a:ext cx="1816100" cy="585788"/>
          </a:xfrm>
          <a:prstGeom prst="rect">
            <a:avLst/>
          </a:prstGeom>
          <a:noFill/>
        </p:spPr>
        <p:txBody>
          <a:bodyPr>
            <a:spAutoFit/>
          </a:bodyPr>
          <a:lstStyle/>
          <a:p>
            <a:pPr>
              <a:defRPr/>
            </a:pPr>
            <a:r>
              <a:rPr lang="en-US" sz="1600" u="none" dirty="0">
                <a:solidFill>
                  <a:schemeClr val="accent3">
                    <a:lumMod val="75000"/>
                  </a:schemeClr>
                </a:solidFill>
              </a:rPr>
              <a:t>Developmental Disability Waivers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390" y="53658"/>
            <a:ext cx="8183880" cy="1051560"/>
          </a:xfrm>
        </p:spPr>
        <p:txBody>
          <a:bodyPr/>
          <a:lstStyle/>
          <a:p>
            <a:r>
              <a:rPr lang="en-US" dirty="0"/>
              <a:t>Comparing Waivers</a:t>
            </a:r>
          </a:p>
        </p:txBody>
      </p:sp>
      <p:sp>
        <p:nvSpPr>
          <p:cNvPr id="3" name="Text Placeholder 2"/>
          <p:cNvSpPr>
            <a:spLocks noGrp="1"/>
          </p:cNvSpPr>
          <p:nvPr>
            <p:ph type="body" idx="1"/>
          </p:nvPr>
        </p:nvSpPr>
        <p:spPr>
          <a:xfrm>
            <a:off x="612390" y="1113995"/>
            <a:ext cx="3931920" cy="792162"/>
          </a:xfrm>
        </p:spPr>
        <p:txBody>
          <a:bodyPr/>
          <a:lstStyle/>
          <a:p>
            <a:r>
              <a:rPr lang="en-US" dirty="0"/>
              <a:t>DD Waivers</a:t>
            </a:r>
          </a:p>
        </p:txBody>
      </p:sp>
      <p:sp>
        <p:nvSpPr>
          <p:cNvPr id="4" name="Text Placeholder 3"/>
          <p:cNvSpPr>
            <a:spLocks noGrp="1"/>
          </p:cNvSpPr>
          <p:nvPr>
            <p:ph type="body" sz="half" idx="3"/>
          </p:nvPr>
        </p:nvSpPr>
        <p:spPr>
          <a:xfrm>
            <a:off x="4652169" y="1113995"/>
            <a:ext cx="3931920" cy="792162"/>
          </a:xfrm>
        </p:spPr>
        <p:txBody>
          <a:bodyPr/>
          <a:lstStyle/>
          <a:p>
            <a:r>
              <a:rPr lang="en-US" dirty="0"/>
              <a:t>CCC Plus Waiver</a:t>
            </a:r>
          </a:p>
        </p:txBody>
      </p:sp>
      <p:sp>
        <p:nvSpPr>
          <p:cNvPr id="5" name="Content Placeholder 4"/>
          <p:cNvSpPr>
            <a:spLocks noGrp="1"/>
          </p:cNvSpPr>
          <p:nvPr>
            <p:ph sz="quarter" idx="2"/>
          </p:nvPr>
        </p:nvSpPr>
        <p:spPr>
          <a:xfrm>
            <a:off x="580102" y="1906157"/>
            <a:ext cx="3931920" cy="4266043"/>
          </a:xfrm>
        </p:spPr>
        <p:txBody>
          <a:bodyPr/>
          <a:lstStyle/>
          <a:p>
            <a:r>
              <a:rPr lang="en-US" dirty="0"/>
              <a:t>Need developmental disability diagnosis </a:t>
            </a:r>
          </a:p>
          <a:p>
            <a:r>
              <a:rPr lang="en-US" dirty="0"/>
              <a:t>Robust menu of services for home, nursing, work, and community</a:t>
            </a:r>
          </a:p>
          <a:p>
            <a:r>
              <a:rPr lang="en-US" dirty="0"/>
              <a:t>Up to 24/7 support based on need</a:t>
            </a:r>
          </a:p>
          <a:p>
            <a:r>
              <a:rPr lang="en-US" dirty="0"/>
              <a:t>Case management</a:t>
            </a:r>
          </a:p>
          <a:p>
            <a:r>
              <a:rPr lang="en-US" dirty="0"/>
              <a:t>Long waiting list</a:t>
            </a:r>
          </a:p>
        </p:txBody>
      </p:sp>
      <p:sp>
        <p:nvSpPr>
          <p:cNvPr id="6" name="Content Placeholder 5"/>
          <p:cNvSpPr>
            <a:spLocks noGrp="1"/>
          </p:cNvSpPr>
          <p:nvPr>
            <p:ph sz="quarter" idx="4"/>
          </p:nvPr>
        </p:nvSpPr>
        <p:spPr>
          <a:xfrm>
            <a:off x="4343400" y="1906157"/>
            <a:ext cx="4452869" cy="3985007"/>
          </a:xfrm>
        </p:spPr>
        <p:txBody>
          <a:bodyPr/>
          <a:lstStyle/>
          <a:p>
            <a:r>
              <a:rPr lang="en-US" dirty="0"/>
              <a:t>Need disability diagnosis &amp; medical need</a:t>
            </a:r>
          </a:p>
          <a:p>
            <a:r>
              <a:rPr lang="en-US" dirty="0"/>
              <a:t>Shorter menu of services aimed at home care and some nursing, but no employment/residential</a:t>
            </a:r>
          </a:p>
          <a:p>
            <a:r>
              <a:rPr lang="en-US" dirty="0"/>
              <a:t>56 hour weekly cap on personal care</a:t>
            </a:r>
          </a:p>
          <a:p>
            <a:r>
              <a:rPr lang="en-US" dirty="0"/>
              <a:t>No case management</a:t>
            </a:r>
          </a:p>
          <a:p>
            <a:r>
              <a:rPr lang="en-US" dirty="0"/>
              <a:t>No waiting list </a:t>
            </a:r>
          </a:p>
        </p:txBody>
      </p:sp>
    </p:spTree>
    <p:extLst>
      <p:ext uri="{BB962C8B-B14F-4D97-AF65-F5344CB8AC3E}">
        <p14:creationId xmlns:p14="http://schemas.microsoft.com/office/powerpoint/2010/main" val="390387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313" y="1828800"/>
            <a:ext cx="8183562" cy="1371600"/>
          </a:xfrm>
        </p:spPr>
        <p:txBody>
          <a:bodyPr>
            <a:noAutofit/>
          </a:bodyPr>
          <a:lstStyle/>
          <a:p>
            <a:pPr algn="ctr">
              <a:defRPr/>
            </a:pPr>
            <a:r>
              <a:rPr lang="en-US" sz="7200" dirty="0"/>
              <a:t>Eligibility for Waivers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rrowheads="1"/>
          </p:cNvSpPr>
          <p:nvPr>
            <p:ph type="title" idx="4294967295"/>
          </p:nvPr>
        </p:nvSpPr>
        <p:spPr>
          <a:xfrm>
            <a:off x="1219200" y="762000"/>
            <a:ext cx="7924800" cy="1143000"/>
          </a:xfrm>
        </p:spPr>
        <p:txBody>
          <a:bodyPr anchor="ctr"/>
          <a:lstStyle/>
          <a:p>
            <a:pPr eaLnBrk="1" fontAlgn="auto" hangingPunct="1">
              <a:spcAft>
                <a:spcPts val="0"/>
              </a:spcAft>
              <a:defRPr/>
            </a:pPr>
            <a:r>
              <a:rPr lang="en-US" sz="3200" dirty="0">
                <a:solidFill>
                  <a:schemeClr val="accent1">
                    <a:tint val="88000"/>
                    <a:satMod val="150000"/>
                  </a:schemeClr>
                </a:solidFill>
                <a:effectLst>
                  <a:outerShdw blurRad="38100" dist="38100" dir="2700000" algn="tl">
                    <a:srgbClr val="C0C0C0"/>
                  </a:outerShdw>
                </a:effectLst>
              </a:rPr>
              <a:t>Eligibility: Three Criteria</a:t>
            </a:r>
          </a:p>
        </p:txBody>
      </p:sp>
      <p:sp>
        <p:nvSpPr>
          <p:cNvPr id="240643" name="Rectangle 3"/>
          <p:cNvSpPr>
            <a:spLocks noGrp="1" noChangeArrowheads="1"/>
          </p:cNvSpPr>
          <p:nvPr>
            <p:ph type="body" idx="4294967295"/>
          </p:nvPr>
        </p:nvSpPr>
        <p:spPr>
          <a:xfrm>
            <a:off x="1295400" y="2362200"/>
            <a:ext cx="6858000" cy="2286000"/>
          </a:xfrm>
        </p:spPr>
        <p:txBody>
          <a:bodyPr>
            <a:normAutofit lnSpcReduction="10000"/>
          </a:bodyPr>
          <a:lstStyle/>
          <a:p>
            <a:pPr marL="609600" indent="-609600" eaLnBrk="1" fontAlgn="auto" hangingPunct="1">
              <a:spcAft>
                <a:spcPts val="1800"/>
              </a:spcAft>
              <a:buFont typeface="Wingdings" pitchFamily="2" charset="2"/>
              <a:buNone/>
              <a:defRPr/>
            </a:pPr>
            <a:r>
              <a:rPr lang="en-US" sz="3200" dirty="0">
                <a:effectLst>
                  <a:outerShdw blurRad="38100" dist="38100" dir="2700000" algn="tl">
                    <a:srgbClr val="C0C0C0"/>
                  </a:outerShdw>
                </a:effectLst>
              </a:rPr>
              <a:t>1. Diagnostic Criteria</a:t>
            </a:r>
          </a:p>
          <a:p>
            <a:pPr marL="609600" indent="-609600" eaLnBrk="1" fontAlgn="auto" hangingPunct="1">
              <a:spcAft>
                <a:spcPts val="1800"/>
              </a:spcAft>
              <a:buFont typeface="Wingdings" pitchFamily="2" charset="2"/>
              <a:buNone/>
              <a:defRPr/>
            </a:pPr>
            <a:r>
              <a:rPr lang="en-US" sz="3200" dirty="0">
                <a:effectLst>
                  <a:outerShdw blurRad="38100" dist="38100" dir="2700000" algn="tl">
                    <a:srgbClr val="C0C0C0"/>
                  </a:outerShdw>
                </a:effectLst>
              </a:rPr>
              <a:t>2. Functional Criteria</a:t>
            </a:r>
          </a:p>
          <a:p>
            <a:pPr marL="609600" indent="-609600" eaLnBrk="1" fontAlgn="auto" hangingPunct="1">
              <a:spcAft>
                <a:spcPts val="1800"/>
              </a:spcAft>
              <a:buFont typeface="Wingdings 2" panose="05020102010507070707" pitchFamily="18" charset="2"/>
              <a:buNone/>
              <a:defRPr/>
            </a:pPr>
            <a:r>
              <a:rPr lang="en-US" sz="3200" dirty="0">
                <a:effectLst>
                  <a:outerShdw blurRad="38100" dist="38100" dir="2700000" algn="tl">
                    <a:srgbClr val="C0C0C0"/>
                  </a:outerShdw>
                </a:effectLst>
              </a:rPr>
              <a:t>3. Financial Criteria </a:t>
            </a:r>
          </a:p>
          <a:p>
            <a:pPr marL="609600" indent="-609600" eaLnBrk="1" fontAlgn="auto" hangingPunct="1">
              <a:spcAft>
                <a:spcPts val="1800"/>
              </a:spcAft>
              <a:buFont typeface="Wingdings" pitchFamily="2" charset="2"/>
              <a:buNone/>
              <a:defRPr/>
            </a:pPr>
            <a:endParaRPr lang="en-US" sz="3200" dirty="0">
              <a:effectLst>
                <a:outerShdw blurRad="38100" dist="38100" dir="2700000" algn="tl">
                  <a:srgbClr val="C0C0C0"/>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11336</TotalTime>
  <Words>943</Words>
  <Application>Microsoft Office PowerPoint</Application>
  <PresentationFormat>On-screen Show (4:3)</PresentationFormat>
  <Paragraphs>121</Paragraphs>
  <Slides>20</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(headings)</vt:lpstr>
      <vt:lpstr>Arial Narrow</vt:lpstr>
      <vt:lpstr>Garamond</vt:lpstr>
      <vt:lpstr>Verdana</vt:lpstr>
      <vt:lpstr>Wingdings</vt:lpstr>
      <vt:lpstr>Wingdings 2</vt:lpstr>
      <vt:lpstr>Aspect</vt:lpstr>
      <vt:lpstr>The Basics of Virginia’s Medicaid Waiver System </vt:lpstr>
      <vt:lpstr>Outline</vt:lpstr>
      <vt:lpstr>Purpose and Description of the Waivers</vt:lpstr>
      <vt:lpstr>Why Look at Waivers?</vt:lpstr>
      <vt:lpstr>Types of Waivers</vt:lpstr>
      <vt:lpstr>Two Types of Waivers in Virginia</vt:lpstr>
      <vt:lpstr>Comparing Waivers</vt:lpstr>
      <vt:lpstr>Eligibility for Waivers</vt:lpstr>
      <vt:lpstr>Eligibility: Three Criteria</vt:lpstr>
      <vt:lpstr>Diagnostic Eligibility for Waivers: </vt:lpstr>
      <vt:lpstr>Functional Eligibility</vt:lpstr>
      <vt:lpstr>◊ $2,823 per month income cap (300% of 2024 SSI      amount) ◊ $2000 resource limit for adults ◊ No resource limit for children ◊ Parent income/resources do NOT EVER count*  </vt:lpstr>
      <vt:lpstr>Services</vt:lpstr>
      <vt:lpstr>Some Core Disability Waiver Services</vt:lpstr>
      <vt:lpstr>Application Process</vt:lpstr>
      <vt:lpstr>Applying for all Developmental Disability Waivers</vt:lpstr>
      <vt:lpstr>Screening and Application Process: CCC Plus Waiver</vt:lpstr>
      <vt:lpstr>Waiting List Navigation for the DD Waivers</vt:lpstr>
      <vt:lpstr>Disability Waiver Waiting Lists</vt:lpstr>
      <vt:lpstr>Thank You</vt:lpstr>
    </vt:vector>
  </TitlesOfParts>
  <Company>Arc of NoVA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Arc of Northern Virginia</dc:title>
  <dc:creator>CFrey</dc:creator>
  <cp:lastModifiedBy>Lucy Beadnell</cp:lastModifiedBy>
  <cp:revision>930</cp:revision>
  <cp:lastPrinted>2017-07-31T16:07:37Z</cp:lastPrinted>
  <dcterms:created xsi:type="dcterms:W3CDTF">2012-09-22T01:48:16Z</dcterms:created>
  <dcterms:modified xsi:type="dcterms:W3CDTF">2024-02-23T17:57:17Z</dcterms:modified>
</cp:coreProperties>
</file>